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880"/>
    <a:srgbClr val="57BFAE"/>
    <a:srgbClr val="6893C2"/>
    <a:srgbClr val="C50000"/>
    <a:srgbClr val="F2790F"/>
    <a:srgbClr val="03B6A2"/>
    <a:srgbClr val="CF0707"/>
    <a:srgbClr val="FE892D"/>
    <a:srgbClr val="C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D3B84-E42F-4656-A117-D2AE76888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105" y="2848196"/>
            <a:ext cx="10249785" cy="982989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Explorando o mundo do trabalho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DACCE8-0A34-4ED6-9223-79E7ABBCB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703" y="1038544"/>
            <a:ext cx="1724591" cy="17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1CD115C-95A6-4101-8FB3-F27C42EDB12B}"/>
              </a:ext>
            </a:extLst>
          </p:cNvPr>
          <p:cNvSpPr txBox="1"/>
          <p:nvPr/>
        </p:nvSpPr>
        <p:spPr>
          <a:xfrm>
            <a:off x="1586466" y="3429000"/>
            <a:ext cx="9019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2790F"/>
                </a:solidFill>
              </a:rPr>
              <a:t>Dinâmica Interativa: “Profissão Secreta”</a:t>
            </a:r>
            <a:r>
              <a:rPr lang="pt-BR" sz="3600" dirty="0">
                <a:solidFill>
                  <a:srgbClr val="F2790F"/>
                </a:solidFill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6D270F-5FD1-4635-B38D-1E4C1C89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25" y="478465"/>
            <a:ext cx="3073195" cy="307319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3C63F6-F87D-4443-BDB0-11554EFFD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DC8F6B9-7BD2-4881-8894-947E2864230E}"/>
              </a:ext>
            </a:extLst>
          </p:cNvPr>
          <p:cNvSpPr txBox="1"/>
          <p:nvPr/>
        </p:nvSpPr>
        <p:spPr>
          <a:xfrm>
            <a:off x="870097" y="1786569"/>
            <a:ext cx="104518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C50000"/>
                </a:solidFill>
              </a:rPr>
              <a:t>Reflexão e Encerramento</a:t>
            </a:r>
          </a:p>
          <a:p>
            <a:endParaRPr lang="pt-BR" sz="2400" dirty="0">
              <a:solidFill>
                <a:srgbClr val="C5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50000"/>
                </a:solidFill>
              </a:rPr>
              <a:t>O que vocês aprenderam hoje?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C5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50000"/>
                </a:solidFill>
              </a:rPr>
              <a:t>Qual a profissão que mais chamou atenção?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C5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C50000"/>
                </a:solidFill>
              </a:rPr>
              <a:t>O que vocês podem fazer desde já para se preparar para o futuro?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61691E-47F3-4063-B475-BBC8E76A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670" y="437707"/>
            <a:ext cx="3203203" cy="32032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25E510B-B72D-4D19-B323-97ECD8023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5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D79EBCE-4932-4BA7-BEB4-3930AE47B350}"/>
              </a:ext>
            </a:extLst>
          </p:cNvPr>
          <p:cNvSpPr txBox="1"/>
          <p:nvPr/>
        </p:nvSpPr>
        <p:spPr>
          <a:xfrm>
            <a:off x="1274134" y="1316527"/>
            <a:ext cx="964373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B0202"/>
                </a:solidFill>
              </a:rPr>
              <a:t>Passos da atividade:</a:t>
            </a:r>
          </a:p>
          <a:p>
            <a:endParaRPr lang="pt-BR" dirty="0">
              <a:solidFill>
                <a:srgbClr val="CB0202"/>
              </a:solidFill>
            </a:endParaRPr>
          </a:p>
          <a:p>
            <a:pPr>
              <a:buFont typeface="+mj-lt"/>
              <a:buAutoNum type="arabicPeriod"/>
            </a:pPr>
            <a:r>
              <a:rPr lang="pt-BR" b="1" dirty="0">
                <a:solidFill>
                  <a:srgbClr val="CB0202"/>
                </a:solidFill>
              </a:rPr>
              <a:t>Preparação:</a:t>
            </a:r>
            <a:r>
              <a:rPr lang="pt-BR" dirty="0">
                <a:solidFill>
                  <a:srgbClr val="CB0202"/>
                </a:solidFill>
              </a:rPr>
              <a:t> Antes da aula, escreva o nome de diversas profissões em papéis e dobre-os (exemplo: médico, designer, eletricista, engenheiro, professor, bombeiro, etc.).</a:t>
            </a:r>
          </a:p>
          <a:p>
            <a:pPr>
              <a:buFont typeface="+mj-lt"/>
              <a:buAutoNum type="arabicPeriod"/>
            </a:pPr>
            <a:endParaRPr lang="pt-BR" dirty="0">
              <a:solidFill>
                <a:srgbClr val="CB0202"/>
              </a:solidFill>
            </a:endParaRPr>
          </a:p>
          <a:p>
            <a:pPr>
              <a:buFont typeface="+mj-lt"/>
              <a:buAutoNum type="arabicPeriod"/>
            </a:pPr>
            <a:r>
              <a:rPr lang="pt-BR" b="1" dirty="0">
                <a:solidFill>
                  <a:srgbClr val="CB0202"/>
                </a:solidFill>
              </a:rPr>
              <a:t>Execução:</a:t>
            </a:r>
            <a:r>
              <a:rPr lang="pt-BR" dirty="0">
                <a:solidFill>
                  <a:srgbClr val="CB0202"/>
                </a:solidFill>
              </a:rPr>
              <a:t> Cada aluno sorteia um papel sem mostrar para ninguém.</a:t>
            </a:r>
          </a:p>
          <a:p>
            <a:pPr>
              <a:buFont typeface="+mj-lt"/>
              <a:buAutoNum type="arabicPeriod"/>
            </a:pPr>
            <a:endParaRPr lang="pt-BR" dirty="0">
              <a:solidFill>
                <a:srgbClr val="CB0202"/>
              </a:solidFill>
            </a:endParaRPr>
          </a:p>
          <a:p>
            <a:pPr>
              <a:buFont typeface="+mj-lt"/>
              <a:buAutoNum type="arabicPeriod"/>
            </a:pPr>
            <a:r>
              <a:rPr lang="pt-BR" b="1" dirty="0">
                <a:solidFill>
                  <a:srgbClr val="CB0202"/>
                </a:solidFill>
              </a:rPr>
              <a:t>Atuação:</a:t>
            </a:r>
            <a:r>
              <a:rPr lang="pt-BR" dirty="0">
                <a:solidFill>
                  <a:srgbClr val="CB0202"/>
                </a:solidFill>
              </a:rPr>
              <a:t> Os alunos devem dar dicas ou fazer uma mímica representando sua profissão para que os colegas adivinhem.</a:t>
            </a:r>
          </a:p>
          <a:p>
            <a:pPr>
              <a:buFont typeface="+mj-lt"/>
              <a:buAutoNum type="arabicPeriod"/>
            </a:pPr>
            <a:endParaRPr lang="pt-BR" dirty="0">
              <a:solidFill>
                <a:srgbClr val="CB0202"/>
              </a:solidFill>
            </a:endParaRPr>
          </a:p>
          <a:p>
            <a:pPr>
              <a:buFont typeface="+mj-lt"/>
              <a:buAutoNum type="arabicPeriod"/>
            </a:pPr>
            <a:r>
              <a:rPr lang="pt-BR" b="1" dirty="0">
                <a:solidFill>
                  <a:srgbClr val="CB0202"/>
                </a:solidFill>
              </a:rPr>
              <a:t>Discussão:</a:t>
            </a:r>
            <a:r>
              <a:rPr lang="pt-BR" dirty="0">
                <a:solidFill>
                  <a:srgbClr val="CB0202"/>
                </a:solidFill>
              </a:rPr>
              <a:t> Depois de adivinhadas, converse com a turma sobre as habilidades e funções de cada profissão mencionada.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A49958-8DA6-4B81-B920-FE201EDF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153A42-1020-4015-A7CF-E42C1383DABD}"/>
              </a:ext>
            </a:extLst>
          </p:cNvPr>
          <p:cNvSpPr txBox="1"/>
          <p:nvPr/>
        </p:nvSpPr>
        <p:spPr>
          <a:xfrm>
            <a:off x="4665034" y="2683705"/>
            <a:ext cx="6467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6893C2"/>
                </a:solidFill>
              </a:rPr>
              <a:t>Obrigado por participarem!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82DF97-1902-4C2F-894F-56BE886DD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12" y="1150088"/>
            <a:ext cx="3500915" cy="350091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C048C5-8B53-4F33-8FFE-2312379F2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1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0832396-E739-4052-AC53-3BB4E8E3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792" y="2361764"/>
            <a:ext cx="1257446" cy="12574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90DD85-0734-404A-9F8F-5669EE1FA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781" y="1952667"/>
            <a:ext cx="1257446" cy="125744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6D59AD3-6F39-4705-B4EB-B32FFB9E0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515" y="3621210"/>
            <a:ext cx="1257446" cy="125744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F942CA9-A9F9-4FDD-B960-17C2D1555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018" y="1940518"/>
            <a:ext cx="1257446" cy="125744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E425486-FE82-4181-8BDE-F55634C2A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5655" y="1857525"/>
            <a:ext cx="1257446" cy="125744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3D7D5A1-7629-403B-846B-CCD39F0B6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4404" y="3811856"/>
            <a:ext cx="1257446" cy="125744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D35A545-219D-4CC0-9684-5664DB3E0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4086" y="381741"/>
            <a:ext cx="1257446" cy="125744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B11EDD5-B5CF-4D99-8FAF-CACE32F3B9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7053" y="66498"/>
            <a:ext cx="1257446" cy="125744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175D016-B8A1-4902-AA78-F2CD6919DC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4756" y="4341787"/>
            <a:ext cx="1257446" cy="125744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12E5D44-A29B-4912-ACB1-F6DF9F7BB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2706" y="2569241"/>
            <a:ext cx="1257446" cy="125744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92DA8F64-A92A-4493-9CF4-BE79D75F41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7376" y="3392304"/>
            <a:ext cx="1257446" cy="1257446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0BE750AA-C316-49AF-9149-BF69B16EE2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12845" y="4346867"/>
            <a:ext cx="1257446" cy="1257446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A701B241-480F-4578-94DC-A96E3983B1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7894" y="964085"/>
            <a:ext cx="1257446" cy="1257446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06CD6788-19FF-48E7-AA1C-C426203513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4550" y="4174397"/>
            <a:ext cx="1257446" cy="125744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2C238B30-6D1A-4F9B-BAF2-2A080CF2C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27187" y="66498"/>
            <a:ext cx="1257446" cy="1257446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5F9273B2-F0B1-4CE9-850E-E0A4422193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178" y="3023470"/>
            <a:ext cx="1257446" cy="1257446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A63AE244-2F0F-463C-8B4F-2CD0F2E8A1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469" y="1323944"/>
            <a:ext cx="1257446" cy="1257446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CB0139D3-6189-479E-9AF3-B03E76FF55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44085" y="200987"/>
            <a:ext cx="1257446" cy="1257446"/>
          </a:xfrm>
          <a:prstGeom prst="rect">
            <a:avLst/>
          </a:prstGeom>
        </p:spPr>
      </p:pic>
      <p:sp>
        <p:nvSpPr>
          <p:cNvPr id="41" name="Título 1">
            <a:extLst>
              <a:ext uri="{FF2B5EF4-FFF2-40B4-BE49-F238E27FC236}">
                <a16:creationId xmlns:a16="http://schemas.microsoft.com/office/drawing/2014/main" id="{A38B12EE-AF28-4229-A450-DE5031006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6100" y="-857287"/>
            <a:ext cx="3681033" cy="182509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PROFISSÕES</a:t>
            </a:r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id="{343D67DC-ED6D-41C2-8D28-D73F93F87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31" y="2588481"/>
            <a:ext cx="1564932" cy="407668"/>
          </a:xfrm>
        </p:spPr>
        <p:txBody>
          <a:bodyPr>
            <a:norm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CHEF</a:t>
            </a:r>
          </a:p>
        </p:txBody>
      </p:sp>
      <p:sp>
        <p:nvSpPr>
          <p:cNvPr id="43" name="Subtítulo 2">
            <a:extLst>
              <a:ext uri="{FF2B5EF4-FFF2-40B4-BE49-F238E27FC236}">
                <a16:creationId xmlns:a16="http://schemas.microsoft.com/office/drawing/2014/main" id="{A99D15AA-D9AE-4BCF-A91F-C8D08E06B455}"/>
              </a:ext>
            </a:extLst>
          </p:cNvPr>
          <p:cNvSpPr txBox="1">
            <a:spLocks/>
          </p:cNvSpPr>
          <p:nvPr/>
        </p:nvSpPr>
        <p:spPr>
          <a:xfrm>
            <a:off x="0" y="4262973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REPOSITOR, COMPRADOR</a:t>
            </a:r>
          </a:p>
        </p:txBody>
      </p:sp>
      <p:sp>
        <p:nvSpPr>
          <p:cNvPr id="44" name="Subtítulo 2">
            <a:extLst>
              <a:ext uri="{FF2B5EF4-FFF2-40B4-BE49-F238E27FC236}">
                <a16:creationId xmlns:a16="http://schemas.microsoft.com/office/drawing/2014/main" id="{BE782D22-754E-491C-BD1E-7372BA24E5BF}"/>
              </a:ext>
            </a:extLst>
          </p:cNvPr>
          <p:cNvSpPr txBox="1">
            <a:spLocks/>
          </p:cNvSpPr>
          <p:nvPr/>
        </p:nvSpPr>
        <p:spPr>
          <a:xfrm>
            <a:off x="2237562" y="2221531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QUÍMICO</a:t>
            </a:r>
          </a:p>
        </p:txBody>
      </p:sp>
      <p:sp>
        <p:nvSpPr>
          <p:cNvPr id="45" name="Subtítulo 2">
            <a:extLst>
              <a:ext uri="{FF2B5EF4-FFF2-40B4-BE49-F238E27FC236}">
                <a16:creationId xmlns:a16="http://schemas.microsoft.com/office/drawing/2014/main" id="{4B5566A0-37CB-4DE5-B6AD-923225C1C558}"/>
              </a:ext>
            </a:extLst>
          </p:cNvPr>
          <p:cNvSpPr txBox="1">
            <a:spLocks/>
          </p:cNvSpPr>
          <p:nvPr/>
        </p:nvSpPr>
        <p:spPr>
          <a:xfrm>
            <a:off x="1490807" y="5447359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ESCRITOR</a:t>
            </a:r>
          </a:p>
        </p:txBody>
      </p:sp>
      <p:sp>
        <p:nvSpPr>
          <p:cNvPr id="46" name="Subtítulo 2">
            <a:extLst>
              <a:ext uri="{FF2B5EF4-FFF2-40B4-BE49-F238E27FC236}">
                <a16:creationId xmlns:a16="http://schemas.microsoft.com/office/drawing/2014/main" id="{D0E92DEC-D255-4388-B434-96F32AAEF410}"/>
              </a:ext>
            </a:extLst>
          </p:cNvPr>
          <p:cNvSpPr txBox="1">
            <a:spLocks/>
          </p:cNvSpPr>
          <p:nvPr/>
        </p:nvSpPr>
        <p:spPr>
          <a:xfrm>
            <a:off x="4369008" y="3636292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VETERINÁRIO</a:t>
            </a:r>
          </a:p>
        </p:txBody>
      </p:sp>
      <p:sp>
        <p:nvSpPr>
          <p:cNvPr id="47" name="Subtítulo 2">
            <a:extLst>
              <a:ext uri="{FF2B5EF4-FFF2-40B4-BE49-F238E27FC236}">
                <a16:creationId xmlns:a16="http://schemas.microsoft.com/office/drawing/2014/main" id="{9C37848F-B9F7-48A3-A270-5A6C3E8F14F7}"/>
              </a:ext>
            </a:extLst>
          </p:cNvPr>
          <p:cNvSpPr txBox="1">
            <a:spLocks/>
          </p:cNvSpPr>
          <p:nvPr/>
        </p:nvSpPr>
        <p:spPr>
          <a:xfrm>
            <a:off x="1916117" y="3751213"/>
            <a:ext cx="2279243" cy="40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</a:rPr>
              <a:t>LOCUTOR, MARKETING DIGITAL</a:t>
            </a:r>
          </a:p>
        </p:txBody>
      </p:sp>
      <p:sp>
        <p:nvSpPr>
          <p:cNvPr id="48" name="Subtítulo 2">
            <a:extLst>
              <a:ext uri="{FF2B5EF4-FFF2-40B4-BE49-F238E27FC236}">
                <a16:creationId xmlns:a16="http://schemas.microsoft.com/office/drawing/2014/main" id="{1BEDF387-FD0B-43B8-A434-53C987B674D8}"/>
              </a:ext>
            </a:extLst>
          </p:cNvPr>
          <p:cNvSpPr txBox="1">
            <a:spLocks/>
          </p:cNvSpPr>
          <p:nvPr/>
        </p:nvSpPr>
        <p:spPr>
          <a:xfrm>
            <a:off x="3423007" y="5599233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POLICIAL</a:t>
            </a:r>
          </a:p>
        </p:txBody>
      </p:sp>
      <p:sp>
        <p:nvSpPr>
          <p:cNvPr id="49" name="Subtítulo 2">
            <a:extLst>
              <a:ext uri="{FF2B5EF4-FFF2-40B4-BE49-F238E27FC236}">
                <a16:creationId xmlns:a16="http://schemas.microsoft.com/office/drawing/2014/main" id="{F55F97F3-DE27-4ACD-AFEF-6F7A36DBA386}"/>
              </a:ext>
            </a:extLst>
          </p:cNvPr>
          <p:cNvSpPr txBox="1">
            <a:spLocks/>
          </p:cNvSpPr>
          <p:nvPr/>
        </p:nvSpPr>
        <p:spPr>
          <a:xfrm>
            <a:off x="4220343" y="1651189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PESQUISADOR</a:t>
            </a:r>
          </a:p>
        </p:txBody>
      </p:sp>
      <p:sp>
        <p:nvSpPr>
          <p:cNvPr id="50" name="Subtítulo 2">
            <a:extLst>
              <a:ext uri="{FF2B5EF4-FFF2-40B4-BE49-F238E27FC236}">
                <a16:creationId xmlns:a16="http://schemas.microsoft.com/office/drawing/2014/main" id="{71FD630E-B585-4495-8AF4-04B74F2EC02D}"/>
              </a:ext>
            </a:extLst>
          </p:cNvPr>
          <p:cNvSpPr txBox="1">
            <a:spLocks/>
          </p:cNvSpPr>
          <p:nvPr/>
        </p:nvSpPr>
        <p:spPr>
          <a:xfrm>
            <a:off x="6241815" y="1388974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GARÇOM</a:t>
            </a:r>
          </a:p>
        </p:txBody>
      </p:sp>
      <p:sp>
        <p:nvSpPr>
          <p:cNvPr id="51" name="Subtítulo 2">
            <a:extLst>
              <a:ext uri="{FF2B5EF4-FFF2-40B4-BE49-F238E27FC236}">
                <a16:creationId xmlns:a16="http://schemas.microsoft.com/office/drawing/2014/main" id="{D2094121-5C49-4AA3-9321-C6F49F9EAA29}"/>
              </a:ext>
            </a:extLst>
          </p:cNvPr>
          <p:cNvSpPr txBox="1">
            <a:spLocks/>
          </p:cNvSpPr>
          <p:nvPr/>
        </p:nvSpPr>
        <p:spPr>
          <a:xfrm>
            <a:off x="8245776" y="1390732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LANCHEIRO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7DE2E2CE-05E2-46CE-AF3F-E7080AB97DF7}"/>
              </a:ext>
            </a:extLst>
          </p:cNvPr>
          <p:cNvSpPr txBox="1">
            <a:spLocks/>
          </p:cNvSpPr>
          <p:nvPr/>
        </p:nvSpPr>
        <p:spPr>
          <a:xfrm>
            <a:off x="6587781" y="3133566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FÍSICO</a:t>
            </a:r>
          </a:p>
        </p:txBody>
      </p:sp>
      <p:sp>
        <p:nvSpPr>
          <p:cNvPr id="53" name="Subtítulo 2">
            <a:extLst>
              <a:ext uri="{FF2B5EF4-FFF2-40B4-BE49-F238E27FC236}">
                <a16:creationId xmlns:a16="http://schemas.microsoft.com/office/drawing/2014/main" id="{5BB01BEF-DB73-4A0D-A0C7-88FA9CD66EDE}"/>
              </a:ext>
            </a:extLst>
          </p:cNvPr>
          <p:cNvSpPr txBox="1">
            <a:spLocks/>
          </p:cNvSpPr>
          <p:nvPr/>
        </p:nvSpPr>
        <p:spPr>
          <a:xfrm>
            <a:off x="8370398" y="3146532"/>
            <a:ext cx="1876686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</a:rPr>
              <a:t>ARTISTA, PINTOR</a:t>
            </a:r>
          </a:p>
        </p:txBody>
      </p:sp>
      <p:sp>
        <p:nvSpPr>
          <p:cNvPr id="54" name="Subtítulo 2">
            <a:extLst>
              <a:ext uri="{FF2B5EF4-FFF2-40B4-BE49-F238E27FC236}">
                <a16:creationId xmlns:a16="http://schemas.microsoft.com/office/drawing/2014/main" id="{C7B0B38B-F061-441C-98CC-2142471E3939}"/>
              </a:ext>
            </a:extLst>
          </p:cNvPr>
          <p:cNvSpPr txBox="1">
            <a:spLocks/>
          </p:cNvSpPr>
          <p:nvPr/>
        </p:nvSpPr>
        <p:spPr>
          <a:xfrm>
            <a:off x="10556704" y="3095057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GAMER</a:t>
            </a:r>
          </a:p>
        </p:txBody>
      </p:sp>
      <p:sp>
        <p:nvSpPr>
          <p:cNvPr id="55" name="Subtítulo 2">
            <a:extLst>
              <a:ext uri="{FF2B5EF4-FFF2-40B4-BE49-F238E27FC236}">
                <a16:creationId xmlns:a16="http://schemas.microsoft.com/office/drawing/2014/main" id="{639BEEB1-B212-4C0D-BC04-583391D8167A}"/>
              </a:ext>
            </a:extLst>
          </p:cNvPr>
          <p:cNvSpPr txBox="1">
            <a:spLocks/>
          </p:cNvSpPr>
          <p:nvPr/>
        </p:nvSpPr>
        <p:spPr>
          <a:xfrm>
            <a:off x="7140661" y="5057964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PROFESSOR</a:t>
            </a:r>
          </a:p>
        </p:txBody>
      </p:sp>
      <p:sp>
        <p:nvSpPr>
          <p:cNvPr id="56" name="Subtítulo 2">
            <a:extLst>
              <a:ext uri="{FF2B5EF4-FFF2-40B4-BE49-F238E27FC236}">
                <a16:creationId xmlns:a16="http://schemas.microsoft.com/office/drawing/2014/main" id="{B23B0814-53E6-425F-99E1-CC3564D39AF7}"/>
              </a:ext>
            </a:extLst>
          </p:cNvPr>
          <p:cNvSpPr txBox="1">
            <a:spLocks/>
          </p:cNvSpPr>
          <p:nvPr/>
        </p:nvSpPr>
        <p:spPr>
          <a:xfrm>
            <a:off x="5250357" y="5473226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BIOMÉDICO</a:t>
            </a:r>
          </a:p>
        </p:txBody>
      </p:sp>
      <p:sp>
        <p:nvSpPr>
          <p:cNvPr id="57" name="Subtítulo 2">
            <a:extLst>
              <a:ext uri="{FF2B5EF4-FFF2-40B4-BE49-F238E27FC236}">
                <a16:creationId xmlns:a16="http://schemas.microsoft.com/office/drawing/2014/main" id="{A581C601-E9E7-42AA-97C4-7653FC763689}"/>
              </a:ext>
            </a:extLst>
          </p:cNvPr>
          <p:cNvSpPr txBox="1">
            <a:spLocks/>
          </p:cNvSpPr>
          <p:nvPr/>
        </p:nvSpPr>
        <p:spPr>
          <a:xfrm>
            <a:off x="10627068" y="4661634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ENTREGADOR</a:t>
            </a:r>
          </a:p>
        </p:txBody>
      </p:sp>
      <p:sp>
        <p:nvSpPr>
          <p:cNvPr id="58" name="Subtítulo 2">
            <a:extLst>
              <a:ext uri="{FF2B5EF4-FFF2-40B4-BE49-F238E27FC236}">
                <a16:creationId xmlns:a16="http://schemas.microsoft.com/office/drawing/2014/main" id="{6EE224FE-E328-4339-BA04-C8FCAA7DDDD3}"/>
              </a:ext>
            </a:extLst>
          </p:cNvPr>
          <p:cNvSpPr txBox="1">
            <a:spLocks/>
          </p:cNvSpPr>
          <p:nvPr/>
        </p:nvSpPr>
        <p:spPr>
          <a:xfrm>
            <a:off x="8979098" y="4878656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CONTADOR</a:t>
            </a:r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E91AD22B-F252-42EF-9FB8-E9859991FFC0}"/>
              </a:ext>
            </a:extLst>
          </p:cNvPr>
          <p:cNvSpPr txBox="1">
            <a:spLocks/>
          </p:cNvSpPr>
          <p:nvPr/>
        </p:nvSpPr>
        <p:spPr>
          <a:xfrm>
            <a:off x="10340735" y="1473053"/>
            <a:ext cx="1564932" cy="407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COMERCIANTE</a:t>
            </a: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CA592854-7741-4A8A-84F2-32F39432959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8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8AD8D59-E792-4E29-8503-655D25C9B675}"/>
              </a:ext>
            </a:extLst>
          </p:cNvPr>
          <p:cNvSpPr txBox="1"/>
          <p:nvPr/>
        </p:nvSpPr>
        <p:spPr>
          <a:xfrm>
            <a:off x="3443178" y="1285456"/>
            <a:ext cx="84821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1D9880"/>
                </a:solidFill>
              </a:rPr>
              <a:t>Objetivos da Aula</a:t>
            </a:r>
          </a:p>
          <a:p>
            <a:endParaRPr lang="pt-BR" sz="2000" dirty="0">
              <a:solidFill>
                <a:srgbClr val="1D98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1D9880"/>
                </a:solidFill>
              </a:rPr>
              <a:t>Compreender a importância do trabalho na sociedade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1D98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1D9880"/>
                </a:solidFill>
              </a:rPr>
              <a:t>Explorar diferentes tipos de profissões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1D98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1D9880"/>
                </a:solidFill>
              </a:rPr>
              <a:t>Refletir sobre habilidades necessárias no mercado de trabalho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1D98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1D9880"/>
                </a:solidFill>
              </a:rPr>
              <a:t>Integrar-se com os colegas por meio de uma dinâmica interativa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7D5B1EE-5195-4943-A15D-8B0C96B6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4" y="1446028"/>
            <a:ext cx="3321934" cy="332193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50174F8-E66E-4FE7-98A1-93520702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370FA1B-0FEF-47E9-BACF-70A746BD3E6B}"/>
              </a:ext>
            </a:extLst>
          </p:cNvPr>
          <p:cNvSpPr txBox="1"/>
          <p:nvPr/>
        </p:nvSpPr>
        <p:spPr>
          <a:xfrm>
            <a:off x="768202" y="1437948"/>
            <a:ext cx="66001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57BFAE"/>
                </a:solidFill>
              </a:rPr>
              <a:t>O que quero ser no futuro?</a:t>
            </a:r>
            <a:r>
              <a:rPr lang="pt-BR" sz="2800" dirty="0">
                <a:solidFill>
                  <a:srgbClr val="57BFAE"/>
                </a:solidFill>
              </a:rPr>
              <a:t> </a:t>
            </a:r>
          </a:p>
          <a:p>
            <a:endParaRPr lang="pt-BR" sz="2800" dirty="0">
              <a:solidFill>
                <a:srgbClr val="57BFAE"/>
              </a:solidFill>
            </a:endParaRPr>
          </a:p>
          <a:p>
            <a:r>
              <a:rPr lang="pt-BR" sz="2800" dirty="0">
                <a:solidFill>
                  <a:srgbClr val="57BFAE"/>
                </a:solidFill>
              </a:rPr>
              <a:t>Atividade: Escreva ou desenhe sua profissão dos sonhos</a:t>
            </a:r>
          </a:p>
          <a:p>
            <a:endParaRPr lang="pt-BR" sz="2800" dirty="0">
              <a:solidFill>
                <a:srgbClr val="57BFAE"/>
              </a:solidFill>
            </a:endParaRPr>
          </a:p>
          <a:p>
            <a:r>
              <a:rPr lang="pt-BR" sz="2800" dirty="0">
                <a:solidFill>
                  <a:srgbClr val="57BFAE"/>
                </a:solidFill>
              </a:rPr>
              <a:t>Explique: por que escolheu esta profissão?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126D13-E1BA-4AB0-B489-B190172B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17" y="91117"/>
            <a:ext cx="4761905" cy="47619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ECFC21B-F149-44F2-B7F5-01C1510DD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5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6CEB194-76E6-4A16-8B0F-81650C7BB605}"/>
              </a:ext>
            </a:extLst>
          </p:cNvPr>
          <p:cNvSpPr txBox="1"/>
          <p:nvPr/>
        </p:nvSpPr>
        <p:spPr>
          <a:xfrm>
            <a:off x="349102" y="1488580"/>
            <a:ext cx="11493795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1D9880"/>
                </a:solidFill>
              </a:rPr>
              <a:t>O que é trabalho?</a:t>
            </a:r>
          </a:p>
          <a:p>
            <a:endParaRPr lang="pt-BR" sz="2400" dirty="0">
              <a:solidFill>
                <a:srgbClr val="1D98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D9880"/>
                </a:solidFill>
              </a:rPr>
              <a:t>Trabalho é a aplicação de esforço e habilidades para atingir um objetivo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1D98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D9880"/>
                </a:solidFill>
              </a:rPr>
              <a:t>Pode ser remunerado ou voluntário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1D98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D9880"/>
                </a:solidFill>
              </a:rPr>
              <a:t>Exemplo: Profissionais como professores, médicos, engenheiros, artistas, etc.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96C1A6-D057-4024-AFE3-571ED8ADD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6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4CC1F4-51EE-42F7-8D04-38A91931A31B}"/>
              </a:ext>
            </a:extLst>
          </p:cNvPr>
          <p:cNvSpPr txBox="1"/>
          <p:nvPr/>
        </p:nvSpPr>
        <p:spPr>
          <a:xfrm>
            <a:off x="3685459" y="1663942"/>
            <a:ext cx="57712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D9880"/>
                </a:solidFill>
              </a:rPr>
              <a:t>Emprego formal (CLT)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1D98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1D98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1D98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1D9880"/>
                </a:solidFill>
              </a:rPr>
              <a:t>Trabalho autônomo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1D988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1D988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DDE381-60C7-479A-9BEE-584945306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224" y="2126767"/>
            <a:ext cx="1020845" cy="10208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9406154-7D6A-4F37-80B4-190051A87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625" y="3649101"/>
            <a:ext cx="1271621" cy="127162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CCB3132-1C76-436B-9347-39FD09E5C6BF}"/>
              </a:ext>
            </a:extLst>
          </p:cNvPr>
          <p:cNvSpPr txBox="1"/>
          <p:nvPr/>
        </p:nvSpPr>
        <p:spPr>
          <a:xfrm>
            <a:off x="4244606" y="477494"/>
            <a:ext cx="3702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1D9880"/>
                </a:solidFill>
              </a:rPr>
              <a:t>Tipos de Trabalho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0FB5AB8-9145-4640-B55E-08D84C38C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303" y="1280303"/>
            <a:ext cx="1377511" cy="137751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B467B22-4D1F-4B1C-B37A-A3211DA9F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357" y="1471849"/>
            <a:ext cx="1165341" cy="116534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C7489A26-0341-4C1E-B587-8382A53E1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077" y="3649101"/>
            <a:ext cx="1271621" cy="12716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829C408-52E8-462F-81E8-50C9A0AD7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6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F00D5F9-B74B-4AD1-95FB-374C4A09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119" y="1062269"/>
            <a:ext cx="1172385" cy="117238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27571C-56F0-4D11-9355-3EE70F84056D}"/>
              </a:ext>
            </a:extLst>
          </p:cNvPr>
          <p:cNvSpPr txBox="1"/>
          <p:nvPr/>
        </p:nvSpPr>
        <p:spPr>
          <a:xfrm>
            <a:off x="3750322" y="1062269"/>
            <a:ext cx="46963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CF0707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CF0707"/>
                </a:solidFill>
              </a:rPr>
              <a:t>Empreendedorismo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CF0707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CF0707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CF0707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CF0707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CF0707"/>
                </a:solidFill>
              </a:rPr>
              <a:t>Estágio e aprendizagem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CCB3132-1C76-436B-9347-39FD09E5C6BF}"/>
              </a:ext>
            </a:extLst>
          </p:cNvPr>
          <p:cNvSpPr txBox="1"/>
          <p:nvPr/>
        </p:nvSpPr>
        <p:spPr>
          <a:xfrm>
            <a:off x="4244606" y="477494"/>
            <a:ext cx="3702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Tipos de Trabalho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C2ACF44-68A6-4333-93F1-2AB2409AA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257" y="387342"/>
            <a:ext cx="1172385" cy="117238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DCF72AD-42DE-4FF1-BB8C-F6E0C64D4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447" y="1999007"/>
            <a:ext cx="1290187" cy="129018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E7F6FB0-180F-44CB-8047-7A7C940B9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857" y="973535"/>
            <a:ext cx="1122795" cy="112279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F03E0FE-66D7-4311-81F1-3D1D96845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469" y="2045510"/>
            <a:ext cx="1172385" cy="117238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0CD00F5-EFE1-4A8A-AA5F-9FB866831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448" y="2070304"/>
            <a:ext cx="1122795" cy="112279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F736363-CE9B-4063-9FE9-5D67964ACF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9E104C2-EA80-4C7B-9560-DBB6EA3C4D94}"/>
              </a:ext>
            </a:extLst>
          </p:cNvPr>
          <p:cNvSpPr txBox="1"/>
          <p:nvPr/>
        </p:nvSpPr>
        <p:spPr>
          <a:xfrm>
            <a:off x="1293184" y="1382532"/>
            <a:ext cx="673483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E892D"/>
                </a:solidFill>
              </a:rPr>
              <a:t>Importância do Trabalho</a:t>
            </a:r>
          </a:p>
          <a:p>
            <a:endParaRPr lang="pt-BR" sz="2400" dirty="0">
              <a:solidFill>
                <a:srgbClr val="FE892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E892D"/>
                </a:solidFill>
              </a:rPr>
              <a:t>Garante sustento e qualidade de vida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FE892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E892D"/>
                </a:solidFill>
              </a:rPr>
              <a:t>Contribui para a sociedade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FE892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E892D"/>
                </a:solidFill>
              </a:rPr>
              <a:t>Desenvolve habilidades e conhecimentos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FE892D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E892D"/>
                </a:solidFill>
              </a:rPr>
              <a:t>Proporciona independência financeira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AEC4BD-683E-4C2A-AF03-C8CC28F2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65" y="506080"/>
            <a:ext cx="3990012" cy="399001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0DE5712-1795-47F3-AC2C-2122B892C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ED7F36F-D3A5-4B1A-A5ED-12408388EF00}"/>
              </a:ext>
            </a:extLst>
          </p:cNvPr>
          <p:cNvSpPr txBox="1"/>
          <p:nvPr/>
        </p:nvSpPr>
        <p:spPr>
          <a:xfrm>
            <a:off x="2229514" y="1536174"/>
            <a:ext cx="77329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3B6A2"/>
                </a:solidFill>
              </a:rPr>
              <a:t>Trabalho em equipe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3B6A2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3B6A2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3B6A2"/>
                </a:solidFill>
              </a:rPr>
              <a:t>Boa comunicação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3B6A2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3B6A2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3B6A2"/>
                </a:solidFill>
              </a:rPr>
              <a:t>Responsabilidade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3B6A2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3B6A2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3B6A2"/>
                </a:solidFill>
              </a:rPr>
              <a:t>Resiliência e adaptação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EB4C2E-AF55-4662-B7F7-21B94AD9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354" y="195645"/>
            <a:ext cx="2831065" cy="283106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3DEE886-C284-4DB0-874D-CDD1E04A5574}"/>
              </a:ext>
            </a:extLst>
          </p:cNvPr>
          <p:cNvSpPr txBox="1"/>
          <p:nvPr/>
        </p:nvSpPr>
        <p:spPr>
          <a:xfrm>
            <a:off x="3934191" y="604300"/>
            <a:ext cx="4450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1D9880"/>
                </a:solidFill>
              </a:rPr>
              <a:t>Habilidades Importantes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0E44385-B811-4E75-B15E-250F6FD2B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73" y="2135226"/>
            <a:ext cx="1293774" cy="129377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3288D51-DD6A-411F-9D4F-2E052F849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354" y="3164782"/>
            <a:ext cx="1293774" cy="129377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3FBA35C-8C0A-4071-9446-4BAFB6940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330" y="4188440"/>
            <a:ext cx="1437667" cy="14376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FFD83FD-E8F6-4FF1-BA39-2EE1B9F528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5452" y="6004129"/>
            <a:ext cx="758434" cy="7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928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181</TotalTime>
  <Words>303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Trilha de Vapor</vt:lpstr>
      <vt:lpstr>Explorando o mundo do trabalho</vt:lpstr>
      <vt:lpstr>PROFISSÕES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Bem-vindos!</dc:title>
  <dc:creator>Simone de Cassia</dc:creator>
  <cp:lastModifiedBy>Simone de Cassia</cp:lastModifiedBy>
  <cp:revision>21</cp:revision>
  <dcterms:created xsi:type="dcterms:W3CDTF">2025-02-11T03:58:09Z</dcterms:created>
  <dcterms:modified xsi:type="dcterms:W3CDTF">2025-02-19T18:28:15Z</dcterms:modified>
</cp:coreProperties>
</file>