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81" r:id="rId5"/>
    <p:sldId id="384" r:id="rId6"/>
    <p:sldId id="385" r:id="rId7"/>
    <p:sldId id="388" r:id="rId8"/>
    <p:sldId id="389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394" r:id="rId1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AFF"/>
    <a:srgbClr val="F78CB9"/>
    <a:srgbClr val="F5DAC5"/>
    <a:srgbClr val="00A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019" autoAdjust="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23E10C-4735-4A0D-A76B-FFFBF4B6ED03}" type="datetimeFigureOut">
              <a:rPr lang="en-US" smtClean="0"/>
              <a:t>3/11/2025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735CDE-2E0B-4188-96E9-ADF9ACB826A9}" type="datetimeFigureOut">
              <a:rPr lang="en-US" noProof="0" smtClean="0"/>
              <a:t>3/11/2025</a:t>
            </a:fld>
            <a:endParaRPr lang="en-US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78487DE8-DB1D-7476-8C44-B0F448760DE0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Imagem 8" descr="Um líquido colorido com uma linha roxa&#10;&#10;Descrição gerada automaticamente">
            <a:extLst>
              <a:ext uri="{FF2B5EF4-FFF2-40B4-BE49-F238E27FC236}">
                <a16:creationId xmlns:a16="http://schemas.microsoft.com/office/drawing/2014/main" id="{1F307DB2-2647-9E7A-A3A3-DBE750493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80" r="331" b="10324"/>
          <a:stretch/>
        </p:blipFill>
        <p:spPr>
          <a:xfrm>
            <a:off x="84057" y="-9099"/>
            <a:ext cx="11536223" cy="6867100"/>
          </a:xfrm>
          <a:prstGeom prst="rect">
            <a:avLst/>
          </a:prstGeom>
        </p:spPr>
      </p:pic>
      <p:pic>
        <p:nvPicPr>
          <p:cNvPr id="11" name="Elemento Gráfico 10">
            <a:extLst>
              <a:ext uri="{FF2B5EF4-FFF2-40B4-BE49-F238E27FC236}">
                <a16:creationId xmlns:a16="http://schemas.microsoft.com/office/drawing/2014/main" id="{99285B55-78E1-B83E-F9B2-6616677DB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007" y="1223587"/>
            <a:ext cx="849017" cy="978035"/>
          </a:xfrm>
          <a:prstGeom prst="rect">
            <a:avLst/>
          </a:prstGeom>
        </p:spPr>
      </p:pic>
      <p:pic>
        <p:nvPicPr>
          <p:cNvPr id="12" name="Elemento Gráfico 11">
            <a:extLst>
              <a:ext uri="{FF2B5EF4-FFF2-40B4-BE49-F238E27FC236}">
                <a16:creationId xmlns:a16="http://schemas.microsoft.com/office/drawing/2014/main" id="{D3B77729-8929-07DD-3A0E-3345E9C7E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1023" y="4463033"/>
            <a:ext cx="849017" cy="978035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A3485D99-86C3-3AD2-8EEC-686C73F6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76" y="1307592"/>
            <a:ext cx="6830568" cy="4498848"/>
          </a:xfrm>
        </p:spPr>
        <p:txBody>
          <a:bodyPr rtlCol="0">
            <a:normAutofit/>
          </a:bodyPr>
          <a:lstStyle>
            <a:lvl1pPr algn="ctr">
              <a:lnSpc>
                <a:spcPct val="113000"/>
              </a:lnSpc>
              <a:defRPr sz="5400" baseline="0"/>
            </a:lvl1pPr>
          </a:lstStyle>
          <a:p>
            <a:pPr rtl="0"/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14" name="Espaço Reservado para Data 13">
            <a:extLst>
              <a:ext uri="{FF2B5EF4-FFF2-40B4-BE49-F238E27FC236}">
                <a16:creationId xmlns:a16="http://schemas.microsoft.com/office/drawing/2014/main" id="{A94F02A7-35D5-9B29-B063-4F40E8DC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t-br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1876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lemento Gráfico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7647433-270D-5D45-29E0-608311CA9701}"/>
              </a:ext>
            </a:extLst>
          </p:cNvPr>
          <p:cNvSpPr>
            <a:spLocks/>
          </p:cNvSpPr>
          <p:nvPr userDrawn="1"/>
        </p:nvSpPr>
        <p:spPr>
          <a:xfrm>
            <a:off x="5621925" y="1468626"/>
            <a:ext cx="4641637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F4F7496-C504-BB47-EC59-97AAA92A07B8}"/>
              </a:ext>
            </a:extLst>
          </p:cNvPr>
          <p:cNvSpPr/>
          <p:nvPr userDrawn="1"/>
        </p:nvSpPr>
        <p:spPr>
          <a:xfrm>
            <a:off x="803567" y="1460959"/>
            <a:ext cx="4641638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4" name="Imagem 13" descr="Um líquido colorido com uma linha roxa&#10;&#10;Descrição gerada automaticamente com confiança média">
            <a:extLst>
              <a:ext uri="{FF2B5EF4-FFF2-40B4-BE49-F238E27FC236}">
                <a16:creationId xmlns:a16="http://schemas.microsoft.com/office/drawing/2014/main" id="{32B92FA5-A482-D296-0300-0D794E5A1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08"/>
          <a:stretch/>
        </p:blipFill>
        <p:spPr>
          <a:xfrm rot="10800000">
            <a:off x="0" y="4603898"/>
            <a:ext cx="6148843" cy="22541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279208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15" name="Espaço Reservado para Conteúdo 13">
            <a:extLst>
              <a:ext uri="{FF2B5EF4-FFF2-40B4-BE49-F238E27FC236}">
                <a16:creationId xmlns:a16="http://schemas.microsoft.com/office/drawing/2014/main" id="{98A1FC94-DC76-4D72-16F0-88E8D61960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15568" y="1883664"/>
            <a:ext cx="4014216" cy="3511296"/>
          </a:xfrm>
        </p:spPr>
        <p:txBody>
          <a:bodyPr rtlCol="0" anchor="t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 lang="en-US" sz="1400" b="0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/>
              <a:t>Clique para editar os estilos de texto Mestres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/>
              <a:t>Segundo nível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/>
              <a:t>Terceiro nível</a:t>
            </a:r>
          </a:p>
        </p:txBody>
      </p:sp>
      <p:sp>
        <p:nvSpPr>
          <p:cNvPr id="19" name="Espaço Reservado para Conteúdo 18">
            <a:extLst>
              <a:ext uri="{FF2B5EF4-FFF2-40B4-BE49-F238E27FC236}">
                <a16:creationId xmlns:a16="http://schemas.microsoft.com/office/drawing/2014/main" id="{81E2BE2C-1D19-F2FC-F91E-A2C73325864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4456" y="1883664"/>
            <a:ext cx="4014216" cy="3511296"/>
          </a:xfrm>
        </p:spPr>
        <p:txBody>
          <a:bodyPr rtlCol="0"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128C8D-2511-191A-0965-7E441EDA27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pt-br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D4E08F2-413A-87D7-FC7E-FA7C3282F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AABE8ED2-48AE-58D3-898D-1C9D6D65A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2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úd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6" y="539496"/>
            <a:ext cx="6958584" cy="143560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/>
          </a:p>
        </p:txBody>
      </p:sp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Espaço Reservado para Conteúdo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1965960"/>
            <a:ext cx="6629400" cy="85953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  <p:sp>
        <p:nvSpPr>
          <p:cNvPr id="11" name="Espaço Reservado para Tabela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039564" y="2962656"/>
            <a:ext cx="6539835" cy="3227387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pt-BR"/>
              <a:t>Clique no ícone para adicionar tabela</a:t>
            </a:r>
            <a:endParaRPr lang="en-US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pt-br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pic>
        <p:nvPicPr>
          <p:cNvPr id="20" name="Imagem 19" descr="Um gradiente colorido em um plano de fundo preto&#10;&#10;Descrição gerada automaticamente">
            <a:extLst>
              <a:ext uri="{FF2B5EF4-FFF2-40B4-BE49-F238E27FC236}">
                <a16:creationId xmlns:a16="http://schemas.microsoft.com/office/drawing/2014/main" id="{24AE729D-8A2D-FEFD-3B1F-8025FBBDD5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2219" t="5197"/>
          <a:stretch>
            <a:fillRect/>
          </a:stretch>
        </p:blipFill>
        <p:spPr>
          <a:xfrm rot="14400000">
            <a:off x="-2171467" y="2562333"/>
            <a:ext cx="6626421" cy="4182149"/>
          </a:xfrm>
          <a:custGeom>
            <a:avLst/>
            <a:gdLst>
              <a:gd name="connsiteX0" fmla="*/ 6626421 w 6626421"/>
              <a:gd name="connsiteY0" fmla="*/ 4182149 h 4182149"/>
              <a:gd name="connsiteX1" fmla="*/ 1319145 w 6626421"/>
              <a:gd name="connsiteY1" fmla="*/ 4182149 h 4182149"/>
              <a:gd name="connsiteX2" fmla="*/ 0 w 6626421"/>
              <a:gd name="connsiteY2" fmla="*/ 3420540 h 4182149"/>
              <a:gd name="connsiteX3" fmla="*/ 1974850 w 6626421"/>
              <a:gd name="connsiteY3" fmla="*/ 0 h 4182149"/>
              <a:gd name="connsiteX4" fmla="*/ 6626421 w 6626421"/>
              <a:gd name="connsiteY4" fmla="*/ 2685586 h 418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6421" h="4182149">
                <a:moveTo>
                  <a:pt x="6626421" y="4182149"/>
                </a:moveTo>
                <a:lnTo>
                  <a:pt x="1319145" y="4182149"/>
                </a:lnTo>
                <a:lnTo>
                  <a:pt x="0" y="3420540"/>
                </a:lnTo>
                <a:lnTo>
                  <a:pt x="1974850" y="0"/>
                </a:lnTo>
                <a:lnTo>
                  <a:pt x="6626421" y="2685586"/>
                </a:lnTo>
                <a:close/>
              </a:path>
            </a:pathLst>
          </a:custGeom>
        </p:spPr>
      </p:pic>
      <p:pic>
        <p:nvPicPr>
          <p:cNvPr id="13" name="Elemento Gráfico 12">
            <a:extLst>
              <a:ext uri="{FF2B5EF4-FFF2-40B4-BE49-F238E27FC236}">
                <a16:creationId xmlns:a16="http://schemas.microsoft.com/office/drawing/2014/main" id="{92DA2EC6-9201-16D6-4C20-0FB5854C2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273050" y="251298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435608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/>
          </a:p>
        </p:txBody>
      </p:sp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11" name="Espaço Reservado para Tabela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04672" y="1472184"/>
            <a:ext cx="9537192" cy="3922776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pt-BR"/>
              <a:t>Clique no ícone para adicionar tabela</a:t>
            </a:r>
            <a:endParaRPr lang="en-US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pt-br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pic>
        <p:nvPicPr>
          <p:cNvPr id="8" name="Imagem 7" descr="Um líquido colorido com um plano de fundo preto&#10;&#10;Descrição gerada automaticamente com confiança média">
            <a:extLst>
              <a:ext uri="{FF2B5EF4-FFF2-40B4-BE49-F238E27FC236}">
                <a16:creationId xmlns:a16="http://schemas.microsoft.com/office/drawing/2014/main" id="{B9D6252C-CE9A-ABBD-43D8-62F708B2B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3380" y="5552387"/>
            <a:ext cx="3785031" cy="1310811"/>
          </a:xfrm>
          <a:prstGeom prst="rect">
            <a:avLst/>
          </a:prstGeom>
        </p:spPr>
      </p:pic>
      <p:pic>
        <p:nvPicPr>
          <p:cNvPr id="9" name="Imagem 8" descr="Um líquido colorido com uma linha roxa&#10;&#10;Descrição gerada automaticamente com confiança média">
            <a:extLst>
              <a:ext uri="{FF2B5EF4-FFF2-40B4-BE49-F238E27FC236}">
                <a16:creationId xmlns:a16="http://schemas.microsoft.com/office/drawing/2014/main" id="{C975A1D6-EEFF-C8C1-AC72-68C09285D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686580" y="-9167"/>
            <a:ext cx="5538171" cy="2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33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>
            <a:extLst>
              <a:ext uri="{FF2B5EF4-FFF2-40B4-BE49-F238E27FC236}">
                <a16:creationId xmlns:a16="http://schemas.microsoft.com/office/drawing/2014/main" id="{E21AC4E5-2B89-481E-46B9-A867F5699CEE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4" name="Imagem 13" descr="Um gradiente colorido em um plano de fundo preto&#10;&#10;Descrição gerada automaticamente">
            <a:extLst>
              <a:ext uri="{FF2B5EF4-FFF2-40B4-BE49-F238E27FC236}">
                <a16:creationId xmlns:a16="http://schemas.microsoft.com/office/drawing/2014/main" id="{C425D3D8-6FFB-E26C-2DDC-EAE565DDD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" t="13872" r="4114" b="8199"/>
          <a:stretch/>
        </p:blipFill>
        <p:spPr>
          <a:xfrm rot="10800000">
            <a:off x="-2" y="-2"/>
            <a:ext cx="10838727" cy="6858001"/>
          </a:xfrm>
          <a:prstGeom prst="rect">
            <a:avLst/>
          </a:prstGeom>
        </p:spPr>
      </p:pic>
      <p:pic>
        <p:nvPicPr>
          <p:cNvPr id="15" name="Elemento Gráfico 14">
            <a:extLst>
              <a:ext uri="{FF2B5EF4-FFF2-40B4-BE49-F238E27FC236}">
                <a16:creationId xmlns:a16="http://schemas.microsoft.com/office/drawing/2014/main" id="{2B0B6FA5-0AFE-69A5-2CE6-27D1CBF5F0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3365" y="1390616"/>
            <a:ext cx="849017" cy="978035"/>
          </a:xfrm>
          <a:prstGeom prst="rect">
            <a:avLst/>
          </a:prstGeom>
        </p:spPr>
      </p:pic>
      <p:pic>
        <p:nvPicPr>
          <p:cNvPr id="16" name="Elemento Gráfico 15">
            <a:extLst>
              <a:ext uri="{FF2B5EF4-FFF2-40B4-BE49-F238E27FC236}">
                <a16:creationId xmlns:a16="http://schemas.microsoft.com/office/drawing/2014/main" id="{8CA221E3-E5C1-6778-BDF2-B5527950BB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015" y="4219529"/>
            <a:ext cx="849017" cy="97803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EF24DD3-EDCB-7DE8-426A-6EFA267D6B0C}"/>
              </a:ext>
            </a:extLst>
          </p:cNvPr>
          <p:cNvSpPr/>
          <p:nvPr userDrawn="1"/>
        </p:nvSpPr>
        <p:spPr>
          <a:xfrm>
            <a:off x="4233672" y="152704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88336"/>
            <a:ext cx="9464040" cy="2459736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18" name="Espaço Reservado para Imagem 11">
            <a:extLst>
              <a:ext uri="{FF2B5EF4-FFF2-40B4-BE49-F238E27FC236}">
                <a16:creationId xmlns:a16="http://schemas.microsoft.com/office/drawing/2014/main" id="{5958D5F2-B610-B25E-1D2D-71EC79D2A9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3400" y="1645920"/>
            <a:ext cx="2377440" cy="237744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97F71CF-7463-EE58-8673-70FF6E01D635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Imagem 6" descr="Um gradiente colorido em um plano de fundo preto&#10;&#10;Descrição gerada automaticamente">
            <a:extLst>
              <a:ext uri="{FF2B5EF4-FFF2-40B4-BE49-F238E27FC236}">
                <a16:creationId xmlns:a16="http://schemas.microsoft.com/office/drawing/2014/main" id="{35BEB45A-F384-D7C9-A3CB-75375E4B6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8" t="-787" r="-1" b="2794"/>
          <a:stretch/>
        </p:blipFill>
        <p:spPr>
          <a:xfrm rot="10800000">
            <a:off x="147778" y="-1"/>
            <a:ext cx="11843113" cy="6516282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210DECF3-C5B2-7596-8F56-1A7469F36886}"/>
              </a:ext>
            </a:extLst>
          </p:cNvPr>
          <p:cNvGrpSpPr/>
          <p:nvPr userDrawn="1"/>
        </p:nvGrpSpPr>
        <p:grpSpPr>
          <a:xfrm rot="10800000">
            <a:off x="3039303" y="555295"/>
            <a:ext cx="5490384" cy="5535077"/>
            <a:chOff x="2470935" y="599843"/>
            <a:chExt cx="5490384" cy="5535077"/>
          </a:xfrm>
        </p:grpSpPr>
        <p:pic>
          <p:nvPicPr>
            <p:cNvPr id="10" name="Elemento Gráfico 9">
              <a:extLst>
                <a:ext uri="{FF2B5EF4-FFF2-40B4-BE49-F238E27FC236}">
                  <a16:creationId xmlns:a16="http://schemas.microsoft.com/office/drawing/2014/main" id="{9A5C777D-A2B2-306B-76C2-3E13CEC5C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70935" y="599843"/>
              <a:ext cx="849017" cy="978035"/>
            </a:xfrm>
            <a:prstGeom prst="rect">
              <a:avLst/>
            </a:prstGeom>
          </p:spPr>
        </p:pic>
        <p:pic>
          <p:nvPicPr>
            <p:cNvPr id="11" name="Elemento gráfico 10">
              <a:extLst>
                <a:ext uri="{FF2B5EF4-FFF2-40B4-BE49-F238E27FC236}">
                  <a16:creationId xmlns:a16="http://schemas.microsoft.com/office/drawing/2014/main" id="{CB86DD9E-B0D3-146B-90C5-1F835B4B6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12302" y="5156885"/>
              <a:ext cx="849017" cy="97803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368" y="1417320"/>
            <a:ext cx="5367528" cy="2194560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8BF31E34-7EF1-9430-2FA0-784F079D7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4368" y="3602736"/>
            <a:ext cx="5367528" cy="94932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5766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BA3E124-5798-04DF-D85C-468DB4EC9F07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Imagem 8" descr="Um gradiente roxo e rosa em um plano de fundo preto&#10;&#10;Descrição gerada automaticamente">
            <a:extLst>
              <a:ext uri="{FF2B5EF4-FFF2-40B4-BE49-F238E27FC236}">
                <a16:creationId xmlns:a16="http://schemas.microsoft.com/office/drawing/2014/main" id="{827662AF-0BAF-6D15-2F77-9241FBB7D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9398"/>
          <a:stretch>
            <a:fillRect/>
          </a:stretch>
        </p:blipFill>
        <p:spPr>
          <a:xfrm rot="12600000">
            <a:off x="-1186695" y="-47254"/>
            <a:ext cx="8514377" cy="6482357"/>
          </a:xfrm>
          <a:custGeom>
            <a:avLst/>
            <a:gdLst>
              <a:gd name="connsiteX0" fmla="*/ 8514377 w 8514377"/>
              <a:gd name="connsiteY0" fmla="*/ 4473859 h 6482357"/>
              <a:gd name="connsiteX1" fmla="*/ 5035556 w 8514377"/>
              <a:gd name="connsiteY1" fmla="*/ 6482357 h 6482357"/>
              <a:gd name="connsiteX2" fmla="*/ 1109801 w 8514377"/>
              <a:gd name="connsiteY2" fmla="*/ 6482357 h 6482357"/>
              <a:gd name="connsiteX3" fmla="*/ 0 w 8514377"/>
              <a:gd name="connsiteY3" fmla="*/ 4560126 h 6482357"/>
              <a:gd name="connsiteX4" fmla="*/ 0 w 8514377"/>
              <a:gd name="connsiteY4" fmla="*/ 1470700 h 6482357"/>
              <a:gd name="connsiteX5" fmla="*/ 2547328 w 8514377"/>
              <a:gd name="connsiteY5" fmla="*/ 0 h 6482357"/>
              <a:gd name="connsiteX6" fmla="*/ 5931393 w 8514377"/>
              <a:gd name="connsiteY6" fmla="*/ 0 h 648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377" h="6482357">
                <a:moveTo>
                  <a:pt x="8514377" y="4473859"/>
                </a:moveTo>
                <a:lnTo>
                  <a:pt x="5035556" y="6482357"/>
                </a:lnTo>
                <a:lnTo>
                  <a:pt x="1109801" y="6482357"/>
                </a:lnTo>
                <a:lnTo>
                  <a:pt x="0" y="4560126"/>
                </a:lnTo>
                <a:lnTo>
                  <a:pt x="0" y="1470700"/>
                </a:lnTo>
                <a:lnTo>
                  <a:pt x="2547328" y="0"/>
                </a:lnTo>
                <a:lnTo>
                  <a:pt x="5931393" y="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8327A7-341D-40E2-FE83-F00DE932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2194560"/>
            <a:ext cx="3621024" cy="2121408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10" name="Espaço Reservado para Conteúdo 7">
            <a:extLst>
              <a:ext uri="{FF2B5EF4-FFF2-40B4-BE49-F238E27FC236}">
                <a16:creationId xmlns:a16="http://schemas.microsoft.com/office/drawing/2014/main" id="{24DD5641-C57E-F509-6D45-4612958140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18155" y="393616"/>
            <a:ext cx="3539646" cy="6070600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D12046-C0D1-8657-A169-8AE89D82B7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pt-br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A2EE2E2-CE39-4B10-FFC4-3B077574E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45F9EF72-F371-75B2-8BC8-2A3B1BBE2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pic>
        <p:nvPicPr>
          <p:cNvPr id="13" name="Elemento Gráfico 12">
            <a:extLst>
              <a:ext uri="{FF2B5EF4-FFF2-40B4-BE49-F238E27FC236}">
                <a16:creationId xmlns:a16="http://schemas.microsoft.com/office/drawing/2014/main" id="{09442780-F07F-F8E2-0DE6-A7FB6447A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2147" y="1177405"/>
            <a:ext cx="849017" cy="978035"/>
          </a:xfrm>
          <a:prstGeom prst="rect">
            <a:avLst/>
          </a:prstGeom>
        </p:spPr>
      </p:pic>
      <p:pic>
        <p:nvPicPr>
          <p:cNvPr id="14" name="Elemento Gráfico 13">
            <a:extLst>
              <a:ext uri="{FF2B5EF4-FFF2-40B4-BE49-F238E27FC236}">
                <a16:creationId xmlns:a16="http://schemas.microsoft.com/office/drawing/2014/main" id="{8ED62AC7-D4CF-F7E4-7EB6-B462EEB3F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4198" y="502867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7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à direi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237384A-AE12-9485-A46A-A67BD2D6D763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Imagem 6" descr="Um gradiente colorido em um plano de fundo preto&#10;&#10;Descrição gerada automaticamente">
            <a:extLst>
              <a:ext uri="{FF2B5EF4-FFF2-40B4-BE49-F238E27FC236}">
                <a16:creationId xmlns:a16="http://schemas.microsoft.com/office/drawing/2014/main" id="{1B2BB6B9-EF29-3C73-2A3C-CF09EA6D3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923"/>
          <a:stretch/>
        </p:blipFill>
        <p:spPr>
          <a:xfrm>
            <a:off x="0" y="506925"/>
            <a:ext cx="5699870" cy="5733888"/>
          </a:xfrm>
          <a:prstGeom prst="rect">
            <a:avLst/>
          </a:prstGeom>
        </p:spPr>
      </p:pic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78A5217E-2CE2-3F64-6AB4-EB0D30BE27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599873" y="1268006"/>
            <a:ext cx="849017" cy="978035"/>
          </a:xfrm>
          <a:prstGeom prst="rect">
            <a:avLst/>
          </a:prstGeom>
        </p:spPr>
      </p:pic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A2FC963C-039A-17E9-178D-44753EC43F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897112" y="4722376"/>
            <a:ext cx="849017" cy="97803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2AE4342B-3BF5-0F3A-721B-C761F001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505456"/>
            <a:ext cx="3575304" cy="2331720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2" name="Espaço Reservado para Conteúdo 7">
            <a:extLst>
              <a:ext uri="{FF2B5EF4-FFF2-40B4-BE49-F238E27FC236}">
                <a16:creationId xmlns:a16="http://schemas.microsoft.com/office/drawing/2014/main" id="{0975B60B-4328-7C87-7F8D-0730014D7A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4767" y="393616"/>
            <a:ext cx="4123944" cy="6070600"/>
          </a:xfrm>
        </p:spPr>
        <p:txBody>
          <a:bodyPr rtlCol="0"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D185C39-AC94-8C87-B244-34719C148A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pt-br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B96E03E-A5BE-A491-2B5F-35AD90AE1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14A6FD6C-9CEF-3304-8E48-7A8C282A27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1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ACC7A06-20DF-11B2-DBA3-4AD5A0782F72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Imagem 6" descr="Um gradiente roxo e azul&#10;&#10;Descrição gerada automaticamente">
            <a:extLst>
              <a:ext uri="{FF2B5EF4-FFF2-40B4-BE49-F238E27FC236}">
                <a16:creationId xmlns:a16="http://schemas.microsoft.com/office/drawing/2014/main" id="{7F2E8E22-8715-DC35-A1D6-9DE0F7D4E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0146" y="430094"/>
            <a:ext cx="6635667" cy="5551084"/>
          </a:xfrm>
          <a:prstGeom prst="rect">
            <a:avLst/>
          </a:prstGeom>
        </p:spPr>
      </p:pic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CFA543A9-6610-874B-5B5A-83D92322A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996376" y="1390616"/>
            <a:ext cx="849017" cy="978035"/>
          </a:xfrm>
          <a:prstGeom prst="rect">
            <a:avLst/>
          </a:prstGeom>
        </p:spPr>
      </p:pic>
      <p:pic>
        <p:nvPicPr>
          <p:cNvPr id="9" name="Elemento Gráfico 8">
            <a:extLst>
              <a:ext uri="{FF2B5EF4-FFF2-40B4-BE49-F238E27FC236}">
                <a16:creationId xmlns:a16="http://schemas.microsoft.com/office/drawing/2014/main" id="{118BD6AF-5555-EEAD-E54D-5C0AD969A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522918" y="4778529"/>
            <a:ext cx="849017" cy="97803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FC23DEBC-4628-999E-0CE4-A99E4EE0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696" y="1956816"/>
            <a:ext cx="3502152" cy="3218688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10" name="Espaço Reservado para Conteúdo 7">
            <a:extLst>
              <a:ext uri="{FF2B5EF4-FFF2-40B4-BE49-F238E27FC236}">
                <a16:creationId xmlns:a16="http://schemas.microsoft.com/office/drawing/2014/main" id="{6D3C4B38-CA42-D6E7-A813-594FE780EB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724" y="705888"/>
            <a:ext cx="4123944" cy="5758328"/>
          </a:xfrm>
        </p:spPr>
        <p:txBody>
          <a:bodyPr rtlCol="0"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E7106E-AE9C-748D-BFA7-A5C720C40C7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pt-br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FE05E23-DC2F-F555-BE36-6A4BA2674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672624F6-261B-7F20-EE2A-8BE587173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FF983AA-CC8F-F29A-16B4-FA97410056A9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Imagem 6" descr="Um gradiente roxo e rosa em um plano de fundo preto&#10;&#10;Descrição gerada automaticamente">
            <a:extLst>
              <a:ext uri="{FF2B5EF4-FFF2-40B4-BE49-F238E27FC236}">
                <a16:creationId xmlns:a16="http://schemas.microsoft.com/office/drawing/2014/main" id="{E0936C36-F50A-1523-04B4-873B36EE9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4545" y="5588693"/>
            <a:ext cx="3077487" cy="1269307"/>
          </a:xfrm>
          <a:prstGeom prst="rect">
            <a:avLst/>
          </a:prstGeom>
        </p:spPr>
      </p:pic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A3FF0649-2CAB-E241-1544-28122132EC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05889" y="5226745"/>
            <a:ext cx="849017" cy="978035"/>
          </a:xfrm>
          <a:prstGeom prst="rect">
            <a:avLst/>
          </a:prstGeom>
        </p:spPr>
      </p:pic>
      <p:pic>
        <p:nvPicPr>
          <p:cNvPr id="9" name="Imagem 8" descr="Um gradiente roxo e rosa em um plano de fundo preto&#10;&#10;Descrição gerada automaticamente">
            <a:extLst>
              <a:ext uri="{FF2B5EF4-FFF2-40B4-BE49-F238E27FC236}">
                <a16:creationId xmlns:a16="http://schemas.microsoft.com/office/drawing/2014/main" id="{A3D7DA26-5AF7-F723-8332-D397C9D4F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4749" y="0"/>
            <a:ext cx="8497251" cy="2945508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4C212B63-01C0-9907-1952-5BD55C77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420682" y="255984"/>
            <a:ext cx="849017" cy="97803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39D6EFD-3D88-AC8E-C91F-AE704D5DC61D}"/>
              </a:ext>
            </a:extLst>
          </p:cNvPr>
          <p:cNvSpPr/>
          <p:nvPr userDrawn="1"/>
        </p:nvSpPr>
        <p:spPr>
          <a:xfrm>
            <a:off x="1161288" y="212140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1F4C90D2-BA10-F371-768C-4773A2DD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216" y="1353312"/>
            <a:ext cx="5824728" cy="2459736"/>
          </a:xfrm>
        </p:spPr>
        <p:txBody>
          <a:bodyPr lIns="91440" rIns="9144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4110A2D0-5263-97B9-023B-7DEE66187D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5588" y="2235708"/>
            <a:ext cx="2377440" cy="237744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A34938F3-05CE-10DD-2D42-621C5ECDCB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4216" y="4050792"/>
            <a:ext cx="5824728" cy="1104900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DA4635-CD35-105A-54F6-571A5B6C46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pt-br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932984F-04B1-F977-FBD2-4592E8E4D0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328DD725-F823-F190-62A8-AC33F67CA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pic>
        <p:nvPicPr>
          <p:cNvPr id="17" name="Imagem 16" descr="Um gradiente roxo e rosa em um plano de fundo preto&#10;&#10;Descrição gerada automaticamente">
            <a:extLst>
              <a:ext uri="{FF2B5EF4-FFF2-40B4-BE49-F238E27FC236}">
                <a16:creationId xmlns:a16="http://schemas.microsoft.com/office/drawing/2014/main" id="{5DFBE14A-32CA-8A3F-8C86-D04E6B1D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5293775"/>
            <a:ext cx="2361321" cy="15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3C984FB-85C6-3052-A9EA-F41806C314AF}"/>
              </a:ext>
            </a:extLst>
          </p:cNvPr>
          <p:cNvSpPr/>
          <p:nvPr userDrawn="1"/>
        </p:nvSpPr>
        <p:spPr>
          <a:xfrm>
            <a:off x="803565" y="1291472"/>
            <a:ext cx="9537638" cy="5249368"/>
          </a:xfrm>
          <a:prstGeom prst="rect">
            <a:avLst/>
          </a:prstGeom>
          <a:solidFill>
            <a:srgbClr val="C5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325563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28" name="Espaço Reservado para Imagem 27">
            <a:extLst>
              <a:ext uri="{FF2B5EF4-FFF2-40B4-BE49-F238E27FC236}">
                <a16:creationId xmlns:a16="http://schemas.microsoft.com/office/drawing/2014/main" id="{3766CFA5-68C3-F68B-7E95-753DDAE1E5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2498" y="1548481"/>
            <a:ext cx="8982675" cy="4736835"/>
          </a:xfrm>
          <a:custGeom>
            <a:avLst/>
            <a:gdLst>
              <a:gd name="connsiteX0" fmla="*/ 3400805 w 8982675"/>
              <a:gd name="connsiteY0" fmla="*/ 4656317 h 4736835"/>
              <a:gd name="connsiteX1" fmla="*/ 3768530 w 8982675"/>
              <a:gd name="connsiteY1" fmla="*/ 4708484 h 4736835"/>
              <a:gd name="connsiteX2" fmla="*/ 3854126 w 8982675"/>
              <a:gd name="connsiteY2" fmla="*/ 4736710 h 4736835"/>
              <a:gd name="connsiteX3" fmla="*/ 3352219 w 8982675"/>
              <a:gd name="connsiteY3" fmla="*/ 4736710 h 4736835"/>
              <a:gd name="connsiteX4" fmla="*/ 3267796 w 8982675"/>
              <a:gd name="connsiteY4" fmla="*/ 4658283 h 4736835"/>
              <a:gd name="connsiteX5" fmla="*/ 3400805 w 8982675"/>
              <a:gd name="connsiteY5" fmla="*/ 4656317 h 4736835"/>
              <a:gd name="connsiteX6" fmla="*/ 0 w 8982675"/>
              <a:gd name="connsiteY6" fmla="*/ 0 h 4736835"/>
              <a:gd name="connsiteX7" fmla="*/ 8982675 w 8982675"/>
              <a:gd name="connsiteY7" fmla="*/ 0 h 4736835"/>
              <a:gd name="connsiteX8" fmla="*/ 8982675 w 8982675"/>
              <a:gd name="connsiteY8" fmla="*/ 4736835 h 4736835"/>
              <a:gd name="connsiteX9" fmla="*/ 3950459 w 8982675"/>
              <a:gd name="connsiteY9" fmla="*/ 4736835 h 4736835"/>
              <a:gd name="connsiteX10" fmla="*/ 3788773 w 8982675"/>
              <a:gd name="connsiteY10" fmla="*/ 4674997 h 4736835"/>
              <a:gd name="connsiteX11" fmla="*/ 3228671 w 8982675"/>
              <a:gd name="connsiteY11" fmla="*/ 4623063 h 4736835"/>
              <a:gd name="connsiteX12" fmla="*/ 3132708 w 8982675"/>
              <a:gd name="connsiteY12" fmla="*/ 4545069 h 4736835"/>
              <a:gd name="connsiteX13" fmla="*/ 2691341 w 8982675"/>
              <a:gd name="connsiteY13" fmla="*/ 4402451 h 4736835"/>
              <a:gd name="connsiteX14" fmla="*/ 2104826 w 8982675"/>
              <a:gd name="connsiteY14" fmla="*/ 4577133 h 4736835"/>
              <a:gd name="connsiteX15" fmla="*/ 540354 w 8982675"/>
              <a:gd name="connsiteY15" fmla="*/ 3817187 h 4736835"/>
              <a:gd name="connsiteX16" fmla="*/ 0 w 8982675"/>
              <a:gd name="connsiteY16" fmla="*/ 3830433 h 473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82675" h="4736835">
                <a:moveTo>
                  <a:pt x="3400805" y="4656317"/>
                </a:moveTo>
                <a:cubicBezTo>
                  <a:pt x="3531347" y="4658926"/>
                  <a:pt x="3654347" y="4675523"/>
                  <a:pt x="3768530" y="4708484"/>
                </a:cubicBezTo>
                <a:cubicBezTo>
                  <a:pt x="3798214" y="4717150"/>
                  <a:pt x="3826726" y="4726559"/>
                  <a:pt x="3854126" y="4736710"/>
                </a:cubicBezTo>
                <a:lnTo>
                  <a:pt x="3352219" y="4736710"/>
                </a:lnTo>
                <a:cubicBezTo>
                  <a:pt x="3323028" y="4709289"/>
                  <a:pt x="3294579" y="4682734"/>
                  <a:pt x="3267796" y="4658283"/>
                </a:cubicBezTo>
                <a:cubicBezTo>
                  <a:pt x="3312939" y="4656132"/>
                  <a:pt x="3357291" y="4655448"/>
                  <a:pt x="3400805" y="4656317"/>
                </a:cubicBezTo>
                <a:close/>
                <a:moveTo>
                  <a:pt x="0" y="0"/>
                </a:moveTo>
                <a:lnTo>
                  <a:pt x="8982675" y="0"/>
                </a:lnTo>
                <a:lnTo>
                  <a:pt x="8982675" y="4736835"/>
                </a:lnTo>
                <a:lnTo>
                  <a:pt x="3950459" y="4736835"/>
                </a:lnTo>
                <a:cubicBezTo>
                  <a:pt x="3900904" y="4713870"/>
                  <a:pt x="3847214" y="4693133"/>
                  <a:pt x="3788773" y="4674997"/>
                </a:cubicBezTo>
                <a:cubicBezTo>
                  <a:pt x="3643810" y="4630924"/>
                  <a:pt x="3458920" y="4609197"/>
                  <a:pt x="3228671" y="4623063"/>
                </a:cubicBezTo>
                <a:cubicBezTo>
                  <a:pt x="3190841" y="4589513"/>
                  <a:pt x="3157763" y="4562153"/>
                  <a:pt x="3132708" y="4545069"/>
                </a:cubicBezTo>
                <a:cubicBezTo>
                  <a:pt x="3009900" y="4465156"/>
                  <a:pt x="2876972" y="4398675"/>
                  <a:pt x="2691341" y="4402451"/>
                </a:cubicBezTo>
                <a:cubicBezTo>
                  <a:pt x="2485283" y="4409074"/>
                  <a:pt x="2289531" y="4465898"/>
                  <a:pt x="2104826" y="4577133"/>
                </a:cubicBezTo>
                <a:cubicBezTo>
                  <a:pt x="1783304" y="4259153"/>
                  <a:pt x="1229373" y="3910408"/>
                  <a:pt x="540354" y="3817187"/>
                </a:cubicBezTo>
                <a:cubicBezTo>
                  <a:pt x="359907" y="3797131"/>
                  <a:pt x="179768" y="3802888"/>
                  <a:pt x="0" y="3830433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pic>
        <p:nvPicPr>
          <p:cNvPr id="7" name="Imagem 6" descr="Um gradiente roxo e rosa em um plano de fundo preto&#10;&#10;Descrição gerada automaticamente">
            <a:extLst>
              <a:ext uri="{FF2B5EF4-FFF2-40B4-BE49-F238E27FC236}">
                <a16:creationId xmlns:a16="http://schemas.microsoft.com/office/drawing/2014/main" id="{846F15F4-7014-4E14-56B7-56D54599B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15" t="-15152"/>
          <a:stretch/>
        </p:blipFill>
        <p:spPr>
          <a:xfrm rot="10800000" flipH="1">
            <a:off x="7432159" y="-25812"/>
            <a:ext cx="4767411" cy="837980"/>
          </a:xfrm>
          <a:prstGeom prst="rect">
            <a:avLst/>
          </a:prstGeom>
        </p:spPr>
      </p:pic>
      <p:pic>
        <p:nvPicPr>
          <p:cNvPr id="9" name="Imagem 8" descr="Um gradiente roxo e rosa em um plano de fundo preto&#10;&#10;Descrição gerada automaticamente">
            <a:extLst>
              <a:ext uri="{FF2B5EF4-FFF2-40B4-BE49-F238E27FC236}">
                <a16:creationId xmlns:a16="http://schemas.microsoft.com/office/drawing/2014/main" id="{3A669BB6-5B89-62EF-E05B-39C24D474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63474" y="5867628"/>
            <a:ext cx="4983673" cy="990372"/>
          </a:xfrm>
          <a:prstGeom prst="rect">
            <a:avLst/>
          </a:prstGeom>
        </p:spPr>
      </p:pic>
      <p:pic>
        <p:nvPicPr>
          <p:cNvPr id="11" name="Imagem 10" descr="Formas de gradiente coloridas com uma linha roxa&#10;&#10;Descrição gerada automaticamente com confiança média">
            <a:extLst>
              <a:ext uri="{FF2B5EF4-FFF2-40B4-BE49-F238E27FC236}">
                <a16:creationId xmlns:a16="http://schemas.microsoft.com/office/drawing/2014/main" id="{6B7DEE27-0CA8-84BE-2C04-6FDB3E5881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4753929"/>
            <a:ext cx="5788201" cy="2104070"/>
          </a:xfrm>
          <a:prstGeom prst="rect">
            <a:avLst/>
          </a:prstGeom>
        </p:spPr>
      </p:pic>
      <p:pic>
        <p:nvPicPr>
          <p:cNvPr id="12" name="Elemento Gráfico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9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 dois conteúdos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C653AAB7-5928-57F2-05DE-9C551FC2F2E3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39496"/>
            <a:ext cx="5961888" cy="152704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2" name="Espaço Reservado para Conteúdo 7">
            <a:extLst>
              <a:ext uri="{FF2B5EF4-FFF2-40B4-BE49-F238E27FC236}">
                <a16:creationId xmlns:a16="http://schemas.microsoft.com/office/drawing/2014/main" id="{BB8C22E1-E317-84DE-8D3D-93F1009D05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72" y="2112264"/>
            <a:ext cx="2618541" cy="4197096"/>
          </a:xfrm>
        </p:spPr>
        <p:txBody>
          <a:bodyPr rtlCol="0"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97DB1F03-8346-3188-F1C7-B0A5E86F63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38728" y="2112264"/>
            <a:ext cx="2618541" cy="41970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pt-br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pic>
        <p:nvPicPr>
          <p:cNvPr id="9" name="Imagem 8" descr="Um líquido colorido com uma linha roxa&#10;&#10;Descrição gerada automaticamente com confiança média">
            <a:extLst>
              <a:ext uri="{FF2B5EF4-FFF2-40B4-BE49-F238E27FC236}">
                <a16:creationId xmlns:a16="http://schemas.microsoft.com/office/drawing/2014/main" id="{EFF156F3-9A7D-EAA4-4F00-E693C2A3F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5" b="-8059"/>
          <a:stretch/>
        </p:blipFill>
        <p:spPr>
          <a:xfrm rot="5400000">
            <a:off x="6813632" y="1479632"/>
            <a:ext cx="3355938" cy="7400798"/>
          </a:xfrm>
          <a:prstGeom prst="rect">
            <a:avLst/>
          </a:prstGeom>
        </p:spPr>
      </p:pic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 dois conteúd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7" y="539496"/>
            <a:ext cx="6038397" cy="143560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6" name="Espaço Reservado para Conteúdo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2112264"/>
            <a:ext cx="2880567" cy="4197096"/>
          </a:xfrm>
        </p:spPr>
        <p:txBody>
          <a:bodyPr rtlCol="0"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793AEFBC-F09B-894B-CD7A-F9C372585A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70065" y="2112264"/>
            <a:ext cx="3118104" cy="41970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pt-br"/>
              <a:t>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4" name="Imagem 13" descr="Um líquido colorido com uma linha roxa&#10;&#10;Descrição gerada automaticamente com confiança média">
            <a:extLst>
              <a:ext uri="{FF2B5EF4-FFF2-40B4-BE49-F238E27FC236}">
                <a16:creationId xmlns:a16="http://schemas.microsoft.com/office/drawing/2014/main" id="{EAB3AD9D-9B13-188E-617D-F178259609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022196" y="2022197"/>
            <a:ext cx="6858000" cy="2813606"/>
          </a:xfrm>
          <a:prstGeom prst="rect">
            <a:avLst/>
          </a:prstGeom>
        </p:spPr>
      </p:pic>
      <p:pic>
        <p:nvPicPr>
          <p:cNvPr id="15" name="Elemento Gráfico 14">
            <a:extLst>
              <a:ext uri="{FF2B5EF4-FFF2-40B4-BE49-F238E27FC236}">
                <a16:creationId xmlns:a16="http://schemas.microsoft.com/office/drawing/2014/main" id="{757D6059-8E17-ABF1-8456-C15CE400B5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V="1">
            <a:off x="1635889" y="4247231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0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5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65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260076" y="3233420"/>
            <a:ext cx="3098800" cy="594360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ctr">
              <a:defRPr sz="12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274552" y="5632704"/>
            <a:ext cx="1069848" cy="59436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4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E51359C3-8CE4-C25B-8E46-AFFF9EADFF92}"/>
              </a:ext>
            </a:extLst>
          </p:cNvPr>
          <p:cNvCxnSpPr/>
          <p:nvPr/>
        </p:nvCxnSpPr>
        <p:spPr>
          <a:xfrm>
            <a:off x="11091672" y="0"/>
            <a:ext cx="0" cy="684570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Data 10">
            <a:extLst>
              <a:ext uri="{FF2B5EF4-FFF2-40B4-BE49-F238E27FC236}">
                <a16:creationId xmlns:a16="http://schemas.microsoft.com/office/drawing/2014/main" id="{D9B11C67-3806-82B6-01D7-1583184D5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161152" y="745184"/>
            <a:ext cx="1296648" cy="5943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113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3840">
          <p15:clr>
            <a:srgbClr val="F26B43"/>
          </p15:clr>
        </p15:guide>
        <p15:guide id="3" pos="574">
          <p15:clr>
            <a:srgbClr val="F26B43"/>
          </p15:clr>
        </p15:guide>
        <p15:guide id="4" pos="7106">
          <p15:clr>
            <a:srgbClr val="F26B43"/>
          </p15:clr>
        </p15:guide>
        <p15:guide id="5" orient="horz" pos="3748">
          <p15:clr>
            <a:srgbClr val="F26B43"/>
          </p15:clr>
        </p15:guide>
        <p15:guide id="6" pos="3250">
          <p15:clr>
            <a:srgbClr val="F26B43"/>
          </p15:clr>
        </p15:guide>
        <p15:guide id="7" pos="4430">
          <p15:clr>
            <a:srgbClr val="F26B43"/>
          </p15:clr>
        </p15:guide>
        <p15:guide id="8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403D7F5-3FA4-3B64-ACA2-1AB08CDC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76" y="1307592"/>
            <a:ext cx="6830568" cy="4498848"/>
          </a:xfrm>
        </p:spPr>
        <p:txBody>
          <a:bodyPr rtlCol="0"/>
          <a:lstStyle/>
          <a:p>
            <a:r>
              <a:rPr lang="pt-br" dirty="0"/>
              <a:t>Marketing Pessoal e Comportamento Profissional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5C0E667-0027-40AA-9E86-A1DB8D6E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268" y="513176"/>
            <a:ext cx="1863501" cy="186350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AF310F1-5470-4076-B573-89FEB8F50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633" y="2145030"/>
            <a:ext cx="2087582" cy="208758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C6C77BA-1FBC-4BB5-A457-D5AF6F043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707" y="3251283"/>
            <a:ext cx="355434" cy="3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21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B2800E4-16F4-4C03-CA7F-B04CEF62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263140"/>
            <a:ext cx="3575304" cy="2331720"/>
          </a:xfrm>
        </p:spPr>
        <p:txBody>
          <a:bodyPr rtlCol="0"/>
          <a:lstStyle/>
          <a:p>
            <a:pPr rtl="0"/>
            <a:r>
              <a:rPr lang="pt-BR" sz="3600" b="1" dirty="0"/>
              <a:t>Dicas para um Networking Eficaz</a:t>
            </a:r>
            <a:endParaRPr lang="en-US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1F2EA1C7-D3E0-3A85-A153-33043FCC3D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10</a:t>
            </a:fld>
            <a:endParaRPr lang="en-US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74B65B9-05D8-4E65-A1E5-3D5DF29C382B}"/>
              </a:ext>
            </a:extLst>
          </p:cNvPr>
          <p:cNvSpPr txBox="1"/>
          <p:nvPr/>
        </p:nvSpPr>
        <p:spPr>
          <a:xfrm>
            <a:off x="5672086" y="428178"/>
            <a:ext cx="540688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Participar de Eventos Profissionais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: Palestras, workshops e conferências.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Manter Contato com Colegas e Mentores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: Seja proativo em manter os laços com pessoas que o inspiram.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Utilizar Redes Sociais Profissionais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: Interaja com outros profissionais nas plataformas como LinkedIn.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Ser um Bom Ouvinte e Estar Disponível para Ajudar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: Construir relacionamentos baseados em confiança.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54595F-DEB4-4D19-A412-0026286D3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087" y="191386"/>
            <a:ext cx="696733" cy="6967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7B220C7-1E48-4C19-B0F5-3113ADB69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51" y="2749775"/>
            <a:ext cx="4370233" cy="437023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A9D9350-6F79-4C62-BAAF-E965FCC53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303" y="5608699"/>
            <a:ext cx="265284" cy="2652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3DA27A9-AFFC-4296-9BC3-BB2D003A9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59" y="5172945"/>
            <a:ext cx="265284" cy="26528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0B4176F-6D9C-4198-93F8-1DB9E0F60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51" y="5672147"/>
            <a:ext cx="265284" cy="2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3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380A29B-87B6-29C9-2295-D36B76DC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696" y="1956816"/>
            <a:ext cx="3502152" cy="3218688"/>
          </a:xfrm>
        </p:spPr>
        <p:txBody>
          <a:bodyPr rtlCol="0"/>
          <a:lstStyle/>
          <a:p>
            <a:r>
              <a:rPr lang="pt-BR" b="1" dirty="0"/>
              <a:t>Dinâmica de Grupo: "Construindo o Marketing Pessoal"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A81FC143-FA9C-6F20-7583-F7B0FA8FF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11</a:t>
            </a:fld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19A1D8-A9DD-4A7D-B887-8A147C67D6F3}"/>
              </a:ext>
            </a:extLst>
          </p:cNvPr>
          <p:cNvSpPr txBox="1"/>
          <p:nvPr/>
        </p:nvSpPr>
        <p:spPr>
          <a:xfrm>
            <a:off x="763503" y="1442501"/>
            <a:ext cx="427694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Dividir a turma em grupos pequenos.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Cada grupo deve criar um plano de marketing pessoal para um "profissional fictício", levando em conta: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Como ele deve se comportar no ambiente de trabalho.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Estratégias para construir sua imagem profissional.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Como ele pode melhorar sua rede de contatos.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Após a dinâmica, cada grupo compartilha com a turma as ideias para o "marketing pessoal" do profissional.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3D50D74-6146-4B43-9CD9-CBE13E40E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087" y="191386"/>
            <a:ext cx="696733" cy="69673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3CC55D7-D3A0-4F88-8374-A1E89D3AD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017" y="5444718"/>
            <a:ext cx="355434" cy="3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81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7D0765AE-8EB5-D371-C0B2-DA072125B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12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343094A-817C-4CB2-8755-97B877C23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087" y="191386"/>
            <a:ext cx="696733" cy="69673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205AC0-D9A1-4761-81E4-0BB26529A171}"/>
              </a:ext>
            </a:extLst>
          </p:cNvPr>
          <p:cNvSpPr txBox="1"/>
          <p:nvPr/>
        </p:nvSpPr>
        <p:spPr>
          <a:xfrm>
            <a:off x="4090876" y="1228397"/>
            <a:ext cx="609777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Conclusão e Encerramento</a:t>
            </a:r>
          </a:p>
          <a:p>
            <a:endParaRPr lang="pt-B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Resumo da Aula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O marketing pessoal e o comportamento profissional são essenciais para o crescimento no mercado de trabalho.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Investir nessas áreas pode abrir portas e garantir o sucesso profissional.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Próximos Passos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Aplique as estratégias de marketing pessoal no seu dia a dia.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Continue a desenvolver seu comportamento profissional.</a:t>
            </a:r>
          </a:p>
        </p:txBody>
      </p:sp>
    </p:spTree>
    <p:extLst>
      <p:ext uri="{BB962C8B-B14F-4D97-AF65-F5344CB8AC3E}">
        <p14:creationId xmlns:p14="http://schemas.microsoft.com/office/powerpoint/2010/main" val="3881311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6B60F6F-E490-BF7A-A8DB-59FD2206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88336"/>
            <a:ext cx="9464040" cy="2459736"/>
          </a:xfrm>
        </p:spPr>
        <p:txBody>
          <a:bodyPr rtlCol="0"/>
          <a:lstStyle/>
          <a:p>
            <a:pPr rtl="0"/>
            <a:r>
              <a:rPr lang="pt-br" dirty="0"/>
              <a:t>Muito Obrigada!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B9216009-88B8-40B3-9BAA-BEEC8DAADE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704" b="21704"/>
          <a:stretch>
            <a:fillRect/>
          </a:stretch>
        </p:blipFill>
        <p:spPr/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E140418-7CEC-4628-BA06-93A9F67CF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087" y="191386"/>
            <a:ext cx="696733" cy="69673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C968DA4-2EE2-4322-9065-518AC874F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944" y="2527887"/>
            <a:ext cx="2620185" cy="262018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AF088F4-C6A1-41F5-9BF0-20410A715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036" y="4115648"/>
            <a:ext cx="355434" cy="3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0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B2800E4-16F4-4C03-CA7F-B04CEF62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263140"/>
            <a:ext cx="3575304" cy="2331720"/>
          </a:xfrm>
        </p:spPr>
        <p:txBody>
          <a:bodyPr rtlCol="0"/>
          <a:lstStyle/>
          <a:p>
            <a:pPr rtl="0"/>
            <a:r>
              <a:rPr lang="pt-br" noProof="0" dirty="0"/>
              <a:t>Objetivos:</a:t>
            </a:r>
            <a:endParaRPr lang="en-US" dirty="0"/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1F2EA1C7-D3E0-3A85-A153-33043FCC3D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2</a:t>
            </a:fld>
            <a:endParaRPr lang="en-US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74B65B9-05D8-4E65-A1E5-3D5DF29C382B}"/>
              </a:ext>
            </a:extLst>
          </p:cNvPr>
          <p:cNvSpPr txBox="1"/>
          <p:nvPr/>
        </p:nvSpPr>
        <p:spPr>
          <a:xfrm>
            <a:off x="5618923" y="1536174"/>
            <a:ext cx="54068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 Compreender a importância do marketing pessoal na carreira.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Desenvolver atitudes profissionais que contribuem para o sucesso no ambiente de trabalho.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Identificar como o comportamento profissional impacta as oportunidades de crescimento.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54595F-DEB4-4D19-A412-0026286D3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087" y="191386"/>
            <a:ext cx="696733" cy="6967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49E3C2A-9ED9-4952-B277-A3BB982FB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041201"/>
            <a:ext cx="1872698" cy="18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380A29B-87B6-29C9-2295-D36B76DC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696" y="1956816"/>
            <a:ext cx="3502152" cy="3218688"/>
          </a:xfrm>
        </p:spPr>
        <p:txBody>
          <a:bodyPr rtlCol="0"/>
          <a:lstStyle/>
          <a:p>
            <a:pPr rtl="0"/>
            <a:r>
              <a:rPr lang="pt-br" dirty="0"/>
              <a:t>O que é Marketing Profissional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A81FC143-FA9C-6F20-7583-F7B0FA8FF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3</a:t>
            </a:fld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19A1D8-A9DD-4A7D-B887-8A147C67D6F3}"/>
              </a:ext>
            </a:extLst>
          </p:cNvPr>
          <p:cNvSpPr txBox="1"/>
          <p:nvPr/>
        </p:nvSpPr>
        <p:spPr>
          <a:xfrm>
            <a:off x="684471" y="1382286"/>
            <a:ext cx="427694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Definição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: Marketing pessoal é o processo de criar e gerenciar a sua própria imagem, utilizando estratégias para destacar suas habilidades, competências e qualidades no mercado de trabalho.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Por que é importante?</a:t>
            </a: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Ajuda a criar uma imagem positiva e uma boa reputação.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Facilita o crescimento profissional e a conquista de oportunidades.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3D50D74-6146-4B43-9CD9-CBE13E40E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087" y="191386"/>
            <a:ext cx="696733" cy="69673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596DCC4-B044-4F49-82CC-CCB296711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44" y="4011930"/>
            <a:ext cx="2452878" cy="245287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3CC55D7-D3A0-4F88-8374-A1E89D3AD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546" y="5820991"/>
            <a:ext cx="355434" cy="3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3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7D0765AE-8EB5-D371-C0B2-DA072125B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4</a:t>
            </a:fld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CA7565C-51D6-4B72-B33D-0E797A513B64}"/>
              </a:ext>
            </a:extLst>
          </p:cNvPr>
          <p:cNvSpPr txBox="1"/>
          <p:nvPr/>
        </p:nvSpPr>
        <p:spPr>
          <a:xfrm>
            <a:off x="1296109" y="1074509"/>
            <a:ext cx="426631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Imagem Profissional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: Aparência, postura e comportamento no ambiente de trabalho.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Habilidades e Competências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: O que você sabe fazer e como pode melhorar constantemente.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Rede de Contatos (Networking)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: A construção e manutenção de relacionamentos profissionais.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Reputação e Credibilidade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: Como os outros o percebem e como você se posiciona no mercado.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933EADB-A5D2-4F64-855D-22A362B5E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087" y="191386"/>
            <a:ext cx="696733" cy="6967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54A6DC9-C800-4A65-AE08-73854FB29913}"/>
              </a:ext>
            </a:extLst>
          </p:cNvPr>
          <p:cNvSpPr txBox="1"/>
          <p:nvPr/>
        </p:nvSpPr>
        <p:spPr>
          <a:xfrm>
            <a:off x="7019651" y="1106924"/>
            <a:ext cx="27803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5">
                    <a:lumMod val="50000"/>
                  </a:schemeClr>
                </a:solidFill>
              </a:rPr>
              <a:t>Componentes do Marketing Pessoal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ABE8778-BFBD-47FC-A27B-A736F4CB2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651" y="3240584"/>
            <a:ext cx="2510492" cy="251049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820BAD1-B61C-4C90-AEEF-0F1945594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124" y="4516474"/>
            <a:ext cx="355434" cy="3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76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7D0765AE-8EB5-D371-C0B2-DA072125B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5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343094A-817C-4CB2-8755-97B877C23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087" y="191386"/>
            <a:ext cx="696733" cy="69673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205AC0-D9A1-4761-81E4-0BB26529A171}"/>
              </a:ext>
            </a:extLst>
          </p:cNvPr>
          <p:cNvSpPr txBox="1"/>
          <p:nvPr/>
        </p:nvSpPr>
        <p:spPr>
          <a:xfrm>
            <a:off x="4122775" y="797510"/>
            <a:ext cx="609777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Comportamento Profissional: O que é?</a:t>
            </a:r>
          </a:p>
          <a:p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Definição</a:t>
            </a: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: Comportamento profissional é o conjunto de atitudes, valores e habilidades que um indivíduo demonstra em seu ambiente de trabalho.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Importância no Mercado de Trabalho</a:t>
            </a:r>
            <a:endParaRPr lang="pt-BR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O comportamento impacta diretamente nas relações interpessoais e na produtividade.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</a:rPr>
              <a:t>Ele pode ser determinante para promoções e oportunidades de crescimento.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61E7C3C-89B9-4560-B64D-A2B236EF9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878" y="1920240"/>
            <a:ext cx="2380952" cy="238095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3D65BD3-2CE3-45B4-877B-10CC74D6C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169" y="3439632"/>
            <a:ext cx="355434" cy="3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4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380A29B-87B6-29C9-2295-D36B76DC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246" y="1819655"/>
            <a:ext cx="3502152" cy="3218688"/>
          </a:xfrm>
        </p:spPr>
        <p:txBody>
          <a:bodyPr rtlCol="0"/>
          <a:lstStyle/>
          <a:p>
            <a:r>
              <a:rPr lang="pt-BR" sz="3600" b="1" dirty="0"/>
              <a:t>Características do Comportamento Profissional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A81FC143-FA9C-6F20-7583-F7B0FA8FF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6</a:t>
            </a:fld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B2C8B9-569D-45CE-AC20-2846C8729159}"/>
              </a:ext>
            </a:extLst>
          </p:cNvPr>
          <p:cNvSpPr txBox="1"/>
          <p:nvPr/>
        </p:nvSpPr>
        <p:spPr>
          <a:xfrm>
            <a:off x="475009" y="1228397"/>
            <a:ext cx="485110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Responsabilidade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: Cumprir com os compromissos e prazos.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 err="1">
                <a:solidFill>
                  <a:schemeClr val="accent5">
                    <a:lumMod val="50000"/>
                  </a:schemeClr>
                </a:solidFill>
              </a:rPr>
              <a:t>Puntualidade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: Ser pontual demonstra comprometimento.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Ética e Integridade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: Agir com transparência e honestidade.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Proatividade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: Tomar iniciativa sem esperar ser solicitado.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Resiliência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: Saber lidar com desafios e mudanças no ambiente de trabalho.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5018A0-66B3-432C-9E9D-A4E5D8198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305" y="4331887"/>
            <a:ext cx="2299417" cy="22994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3D50D74-6146-4B43-9CD9-CBE13E40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529" y="5629602"/>
            <a:ext cx="355434" cy="3554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FDC4E05-24F1-45F0-A5EF-4336FA07F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087" y="191386"/>
            <a:ext cx="696733" cy="6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5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380A29B-87B6-29C9-2295-D36B76DC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696" y="1956816"/>
            <a:ext cx="3502152" cy="3218688"/>
          </a:xfrm>
        </p:spPr>
        <p:txBody>
          <a:bodyPr rtlCol="0"/>
          <a:lstStyle/>
          <a:p>
            <a:r>
              <a:rPr lang="pt-BR" b="1" dirty="0"/>
              <a:t>Como o Comportamento Profissional Afeta a Carreira?</a:t>
            </a:r>
          </a:p>
        </p:txBody>
      </p:sp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A81FC143-FA9C-6F20-7583-F7B0FA8FF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7</a:t>
            </a:fld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19A1D8-A9DD-4A7D-B887-8A147C67D6F3}"/>
              </a:ext>
            </a:extLst>
          </p:cNvPr>
          <p:cNvSpPr txBox="1"/>
          <p:nvPr/>
        </p:nvSpPr>
        <p:spPr>
          <a:xfrm>
            <a:off x="668457" y="1719500"/>
            <a:ext cx="427694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Impacto Positivo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Reconhecimento de suas qualidades e aumento de oportunidades.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Formação de uma boa reputação no ambiente profissional.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Impacto Negativo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Comportamentos inadequados podem resultar em críticas, falta de confiança e até mesmo prejuízo na carreira.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3D50D74-6146-4B43-9CD9-CBE13E40E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087" y="191386"/>
            <a:ext cx="696733" cy="69673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B5E6449-8C58-44DD-B9D2-60F748F0D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173" y="4123992"/>
            <a:ext cx="2577654" cy="257765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3CC55D7-D3A0-4F88-8374-A1E89D3AD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017" y="5444718"/>
            <a:ext cx="355434" cy="3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1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7D0765AE-8EB5-D371-C0B2-DA072125B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8</a:t>
            </a:fld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343094A-817C-4CB2-8755-97B877C23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087" y="191386"/>
            <a:ext cx="696733" cy="69673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205AC0-D9A1-4761-81E4-0BB26529A171}"/>
              </a:ext>
            </a:extLst>
          </p:cNvPr>
          <p:cNvSpPr txBox="1"/>
          <p:nvPr/>
        </p:nvSpPr>
        <p:spPr>
          <a:xfrm>
            <a:off x="4207834" y="612844"/>
            <a:ext cx="60977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Estratégias para Construir um Marketing Pessoal Eficaz</a:t>
            </a:r>
          </a:p>
          <a:p>
            <a:endParaRPr lang="pt-B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Autoconhecimento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: Entender seus pontos fortes e áreas de melhoria.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Aperfeiçoamento Contínuo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: Buscar atualização constante de suas habilidades.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Construção de Imagem Positiva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Cuide da sua aparência.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Tenha uma postura profissional.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Seja confiável e mantenha uma atitude positiva.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Uso das Redes Sociais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: Cuide da sua presença digital, especialmente no LinkedIn e outras plataformas profissionais.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22C8851-3B42-4803-84B4-E48F0045B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593" y="1571427"/>
            <a:ext cx="2781864" cy="27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o Número do Slide 2">
            <a:extLst>
              <a:ext uri="{FF2B5EF4-FFF2-40B4-BE49-F238E27FC236}">
                <a16:creationId xmlns:a16="http://schemas.microsoft.com/office/drawing/2014/main" id="{7D0765AE-8EB5-D371-C0B2-DA072125B8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9</a:t>
            </a:fld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CA7565C-51D6-4B72-B33D-0E797A513B64}"/>
              </a:ext>
            </a:extLst>
          </p:cNvPr>
          <p:cNvSpPr txBox="1"/>
          <p:nvPr/>
        </p:nvSpPr>
        <p:spPr>
          <a:xfrm>
            <a:off x="1242945" y="1690062"/>
            <a:ext cx="442420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Definição de Networking</a:t>
            </a: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: O processo de criar e manter relações profissionais.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Por que o Networking é Importante?</a:t>
            </a:r>
            <a:endParaRPr lang="pt-BR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Aumenta as chances de novas oportunidades profissionais.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Permite a troca de conhecimento e experiência.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Fortalece a reputação profissional.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933EADB-A5D2-4F64-855D-22A362B5E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087" y="191386"/>
            <a:ext cx="696733" cy="6967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54A6DC9-C800-4A65-AE08-73854FB29913}"/>
              </a:ext>
            </a:extLst>
          </p:cNvPr>
          <p:cNvSpPr txBox="1"/>
          <p:nvPr/>
        </p:nvSpPr>
        <p:spPr>
          <a:xfrm>
            <a:off x="7019651" y="1106924"/>
            <a:ext cx="27803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5">
                    <a:lumMod val="50000"/>
                  </a:schemeClr>
                </a:solidFill>
              </a:rPr>
              <a:t>A Importância do Networking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FD2E89-819F-467E-9C3E-0535B2480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829" y="2607406"/>
            <a:ext cx="4761905" cy="476190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820BAD1-B61C-4C90-AEEF-0F1945594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358" y="5742849"/>
            <a:ext cx="265284" cy="26528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C40ECF2-6050-438A-A4D9-F79BA4834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882" y="5241850"/>
            <a:ext cx="273084" cy="27308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BD72316-107D-4A8D-9FDD-DDF22950C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496" y="5714494"/>
            <a:ext cx="265284" cy="2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9466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Custom 415">
      <a:dk1>
        <a:srgbClr val="3B3B3B"/>
      </a:dk1>
      <a:lt1>
        <a:sysClr val="window" lastClr="FFFFFF"/>
      </a:lt1>
      <a:dk2>
        <a:srgbClr val="262626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7030A0"/>
      </a:accent4>
      <a:accent5>
        <a:srgbClr val="B92AD6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">
      <a:majorFont>
        <a:latin typeface="Narkisim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Win32" id="{487380FE-E6C5-409A-9E53-7E013AD7B9E2}" vid="{FD9F2B17-B3B3-4422-8333-5A3D94F856D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6450B55-B496-4B49-9DD2-B71AB023CA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9F46F3-DDE7-46C7-84BC-59C1156F2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A27D8E-DE3D-481C-905D-44ADCF801F7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265</TotalTime>
  <Words>660</Words>
  <Application>Microsoft Office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Franklin Gothic Book</vt:lpstr>
      <vt:lpstr>Narkisim</vt:lpstr>
      <vt:lpstr>Tenorite</vt:lpstr>
      <vt:lpstr>Personalizado</vt:lpstr>
      <vt:lpstr>Marketing Pessoal e Comportamento Profissional</vt:lpstr>
      <vt:lpstr>Objetivos:</vt:lpstr>
      <vt:lpstr>O que é Marketing Profissional</vt:lpstr>
      <vt:lpstr>Apresentação do PowerPoint</vt:lpstr>
      <vt:lpstr>Apresentação do PowerPoint</vt:lpstr>
      <vt:lpstr>Características do Comportamento Profissional</vt:lpstr>
      <vt:lpstr>Como o Comportamento Profissional Afeta a Carreira?</vt:lpstr>
      <vt:lpstr>Apresentação do PowerPoint</vt:lpstr>
      <vt:lpstr>Apresentação do PowerPoint</vt:lpstr>
      <vt:lpstr>Dicas para um Networking Eficaz</vt:lpstr>
      <vt:lpstr>Dinâmica de Grupo: "Construindo o Marketing Pessoal"</vt:lpstr>
      <vt:lpstr>Apresentação do PowerPoint</vt:lpstr>
      <vt:lpstr>Muito 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Pessoal e Comportamento Profissional</dc:title>
  <dc:creator>Simone de Cassia</dc:creator>
  <cp:lastModifiedBy>Simone de Cassia</cp:lastModifiedBy>
  <cp:revision>17</cp:revision>
  <dcterms:created xsi:type="dcterms:W3CDTF">2025-02-18T15:47:38Z</dcterms:created>
  <dcterms:modified xsi:type="dcterms:W3CDTF">2025-03-11T19:23:43Z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