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5" r:id="rId14"/>
    <p:sldId id="268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60"/>
    <a:srgbClr val="F03A17"/>
    <a:srgbClr val="5EB2AB"/>
    <a:srgbClr val="A0E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5"/>
  </p:normalViewPr>
  <p:slideViewPr>
    <p:cSldViewPr snapToGrid="0" snapToObjects="1">
      <p:cViewPr varScale="1">
        <p:scale>
          <a:sx n="87" d="100"/>
          <a:sy n="87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9BAB1C1-88E1-4EAB-84F2-3BB1F8EFBD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73363CF-9AF2-46EF-9CBE-3D205BBAB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FC7B-8999-4090-BE86-200814663CB5}" type="datetimeFigureOut">
              <a:rPr lang="pt-BR" smtClean="0"/>
              <a:t>06/03/2025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3E9A3E0-ED99-468A-B219-147EF28BC4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4F72B9-80F5-4BED-B108-801D223387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EB07F-95F0-413D-B308-04F744425C5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261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99B21-E87B-481D-8D98-CD69DE1ABED9}" type="datetimeFigureOut">
              <a:rPr lang="pt-BR" smtClean="0"/>
              <a:t>06/03/2025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16F6-11C1-45D5-B21F-5B2608AE59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5053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05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27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002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337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982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16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321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776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614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01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309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814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16F6-11C1-45D5-B21F-5B2608AE597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68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FED12A2-16A7-6843-9B63-1355399B1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861730" cy="6857999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5F43BF2-A8EB-C342-BFB2-28AFB1781935}"/>
              </a:ext>
            </a:extLst>
          </p:cNvPr>
          <p:cNvSpPr/>
          <p:nvPr userDrawn="1"/>
        </p:nvSpPr>
        <p:spPr>
          <a:xfrm>
            <a:off x="0" y="787400"/>
            <a:ext cx="11455400" cy="5295900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418BB35-F84D-7E4D-9F02-5B4CB837E1CB}"/>
              </a:ext>
            </a:extLst>
          </p:cNvPr>
          <p:cNvCxnSpPr/>
          <p:nvPr userDrawn="1"/>
        </p:nvCxnSpPr>
        <p:spPr>
          <a:xfrm>
            <a:off x="1778000" y="3435350"/>
            <a:ext cx="8661400" cy="0"/>
          </a:xfrm>
          <a:prstGeom prst="line">
            <a:avLst/>
          </a:prstGeom>
          <a:ln w="38100" cap="rnd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2FE6DCC-3681-AF43-B6B6-4A40A92581A5}"/>
              </a:ext>
            </a:extLst>
          </p:cNvPr>
          <p:cNvSpPr/>
          <p:nvPr userDrawn="1"/>
        </p:nvSpPr>
        <p:spPr>
          <a:xfrm>
            <a:off x="2260600" y="1647825"/>
            <a:ext cx="3562350" cy="3562350"/>
          </a:xfrm>
          <a:prstGeom prst="ellipse">
            <a:avLst/>
          </a:prstGeom>
          <a:solidFill>
            <a:schemeClr val="accent4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8E30CA-E181-3D4D-BB1E-9167FF0BE5D9}"/>
              </a:ext>
            </a:extLst>
          </p:cNvPr>
          <p:cNvSpPr/>
          <p:nvPr userDrawn="1"/>
        </p:nvSpPr>
        <p:spPr>
          <a:xfrm>
            <a:off x="2285627" y="1647121"/>
            <a:ext cx="3562350" cy="3562350"/>
          </a:xfrm>
          <a:prstGeom prst="ellipse">
            <a:avLst/>
          </a:prstGeom>
          <a:solidFill>
            <a:schemeClr val="accent4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Triângulo 11">
            <a:extLst>
              <a:ext uri="{FF2B5EF4-FFF2-40B4-BE49-F238E27FC236}">
                <a16:creationId xmlns:a16="http://schemas.microsoft.com/office/drawing/2014/main" id="{9061463E-CF25-634A-89E2-4E3280BB9CEB}"/>
              </a:ext>
            </a:extLst>
          </p:cNvPr>
          <p:cNvSpPr/>
          <p:nvPr userDrawn="1"/>
        </p:nvSpPr>
        <p:spPr>
          <a:xfrm>
            <a:off x="0" y="0"/>
            <a:ext cx="2628900" cy="6858000"/>
          </a:xfrm>
          <a:prstGeom prst="triangle">
            <a:avLst>
              <a:gd name="adj" fmla="val 0"/>
            </a:avLst>
          </a:prstGeom>
          <a:gradFill>
            <a:gsLst>
              <a:gs pos="47000">
                <a:schemeClr val="accent4">
                  <a:lumMod val="50000"/>
                </a:schemeClr>
              </a:gs>
              <a:gs pos="98000">
                <a:schemeClr val="accent4">
                  <a:lumMod val="20000"/>
                  <a:lumOff val="80000"/>
                  <a:alpha val="10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Triângulo 12">
            <a:extLst>
              <a:ext uri="{FF2B5EF4-FFF2-40B4-BE49-F238E27FC236}">
                <a16:creationId xmlns:a16="http://schemas.microsoft.com/office/drawing/2014/main" id="{81214215-C784-4548-BD1F-4BB3F0A84645}"/>
              </a:ext>
            </a:extLst>
          </p:cNvPr>
          <p:cNvSpPr/>
          <p:nvPr userDrawn="1"/>
        </p:nvSpPr>
        <p:spPr>
          <a:xfrm flipV="1">
            <a:off x="0" y="0"/>
            <a:ext cx="2628900" cy="6858000"/>
          </a:xfrm>
          <a:prstGeom prst="triangle">
            <a:avLst>
              <a:gd name="adj" fmla="val 0"/>
            </a:avLst>
          </a:prstGeom>
          <a:solidFill>
            <a:srgbClr val="5EB2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8B1337-BF6D-C04A-9C74-574FA33512D5}"/>
              </a:ext>
            </a:extLst>
          </p:cNvPr>
          <p:cNvSpPr/>
          <p:nvPr userDrawn="1"/>
        </p:nvSpPr>
        <p:spPr>
          <a:xfrm>
            <a:off x="2356553" y="1727201"/>
            <a:ext cx="3416300" cy="3416300"/>
          </a:xfrm>
          <a:prstGeom prst="ellipse">
            <a:avLst/>
          </a:prstGeom>
          <a:solidFill>
            <a:srgbClr val="005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4C5EC980-0029-164A-926D-9ED33032D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1763" y="3657600"/>
            <a:ext cx="2781300" cy="89636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169DAC15-E0D1-2041-A923-17653DCA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51" y="2452719"/>
            <a:ext cx="2773204" cy="1118618"/>
          </a:xfrm>
          <a:prstGeom prst="rect">
            <a:avLst/>
          </a:prstGeom>
        </p:spPr>
        <p:txBody>
          <a:bodyPr rtlCol="0" anchor="ctr"/>
          <a:lstStyle>
            <a:lvl1pPr algn="ctr">
              <a:defRPr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9056 0 " pathEditMode="relative" rAng="0" ptsTypes="AA">
                                      <p:cBhvr>
                                        <p:cTn id="6" dur="9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8" grpId="0" animBg="1"/>
      <p:bldP spid="18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22" presetClass="exit" presetSubtype="8" fill="hold" nodeType="withEffect">
                  <p:stCondLst>
                    <p:cond delay="7500"/>
                  </p:stCondLst>
                  <p:childTnLst>
                    <p:animEffect transition="out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9" grpId="0"/>
      <p:bldP spid="19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2BBA61-97D5-4727-8597-AE36A9C0B70F}" type="datetime1">
              <a:rPr lang="pt-BR" noProof="0" smtClean="0"/>
              <a:t>06/03/2025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4F31B-23FA-4075-AF7D-6228CFD12F0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106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04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08B0C86-6FF6-4512-AA2F-814094B0CD6C}" type="datetime1">
              <a:rPr lang="pt-BR" noProof="0" smtClean="0"/>
              <a:t>06/03/2025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64F31B-23FA-4075-AF7D-6228CFD12F03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AA5F59-F641-4E43-8627-D6342C63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51" y="2717123"/>
            <a:ext cx="2773204" cy="1827733"/>
          </a:xfrm>
        </p:spPr>
        <p:txBody>
          <a:bodyPr rtlCol="0"/>
          <a:lstStyle/>
          <a:p>
            <a:pPr rtl="0"/>
            <a:r>
              <a:rPr lang="pt-BR" dirty="0"/>
              <a:t>Mudanças e desafios ao ingressar no mundo do trabalho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346D3F-31E0-44AE-8581-297369F10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48" y="248278"/>
            <a:ext cx="1265096" cy="12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6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78BC8C56-12F1-45C1-88DB-2452D6905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386" y="312971"/>
            <a:ext cx="1510650" cy="15106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BC3A-F0B8-4D73-A9B7-9736F3EABB5A}"/>
              </a:ext>
            </a:extLst>
          </p:cNvPr>
          <p:cNvSpPr txBox="1"/>
          <p:nvPr/>
        </p:nvSpPr>
        <p:spPr>
          <a:xfrm>
            <a:off x="1226288" y="982176"/>
            <a:ext cx="973942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03A17"/>
                </a:solidFill>
              </a:rPr>
              <a:t>4. É MELHOR PEDIR AJUDA OU TENTAR RESOLVER TUDO SOZINHO?</a:t>
            </a:r>
          </a:p>
          <a:p>
            <a:endParaRPr lang="pt-BR" sz="2400" b="1" dirty="0">
              <a:solidFill>
                <a:srgbClr val="F03A17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📌 </a:t>
            </a:r>
            <a:r>
              <a:rPr lang="pt-BR" sz="2400" b="1" dirty="0">
                <a:solidFill>
                  <a:srgbClr val="005360"/>
                </a:solidFill>
              </a:rPr>
              <a:t>Situação:</a:t>
            </a:r>
            <a:br>
              <a:rPr lang="pt-BR" sz="2400" dirty="0">
                <a:solidFill>
                  <a:srgbClr val="005360"/>
                </a:solidFill>
              </a:rPr>
            </a:br>
            <a:r>
              <a:rPr lang="pt-BR" sz="2400" dirty="0">
                <a:solidFill>
                  <a:srgbClr val="005360"/>
                </a:solidFill>
              </a:rPr>
              <a:t>João começou a trabalhar como auxiliar de escritório e recebeu a tarefa de cadastrar novos clientes no sistema. </a:t>
            </a:r>
          </a:p>
          <a:p>
            <a:r>
              <a:rPr lang="pt-BR" sz="2400" dirty="0">
                <a:solidFill>
                  <a:srgbClr val="005360"/>
                </a:solidFill>
              </a:rPr>
              <a:t>Ele não sabe como fazer e tem medo de parecer incompetente se perguntar. Ele decide tentar sozinho, mas acaba cadastrando os clientes de forma errada.</a:t>
            </a:r>
          </a:p>
          <a:p>
            <a:endParaRPr lang="pt-BR" sz="2400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🎭 </a:t>
            </a:r>
            <a:r>
              <a:rPr lang="pt-BR" sz="2400" b="1" dirty="0">
                <a:solidFill>
                  <a:srgbClr val="005360"/>
                </a:solidFill>
              </a:rPr>
              <a:t>Simulação:</a:t>
            </a:r>
            <a:r>
              <a:rPr lang="pt-BR" sz="2400" dirty="0">
                <a:solidFill>
                  <a:srgbClr val="005360"/>
                </a:solidFill>
              </a:rPr>
              <a:t> Um aluno interpreta João, outro faz o papel de um colega de trabalho, e um terceiro pode ser o chefe que descobre o erro.</a:t>
            </a:r>
          </a:p>
          <a:p>
            <a:endParaRPr lang="pt-BR" sz="2400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🔹 </a:t>
            </a:r>
            <a:r>
              <a:rPr lang="pt-BR" sz="2400" b="1" dirty="0">
                <a:solidFill>
                  <a:srgbClr val="005360"/>
                </a:solidFill>
              </a:rPr>
              <a:t>Pergunta:</a:t>
            </a:r>
            <a:r>
              <a:rPr lang="pt-BR" sz="2400" dirty="0">
                <a:solidFill>
                  <a:srgbClr val="005360"/>
                </a:solidFill>
              </a:rPr>
              <a:t> O que João deveria ter feito? Quando é o momento certo de pedir ajuda?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D15873-DE82-46BC-A4E6-DB561A4A8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6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78BC8C56-12F1-45C1-88DB-2452D6905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446" y="312971"/>
            <a:ext cx="1510650" cy="15106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3644FAD-AE0F-4F46-A2BC-48FF11AE9D20}"/>
              </a:ext>
            </a:extLst>
          </p:cNvPr>
          <p:cNvSpPr txBox="1"/>
          <p:nvPr/>
        </p:nvSpPr>
        <p:spPr>
          <a:xfrm>
            <a:off x="772633" y="982176"/>
            <a:ext cx="106467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03A17"/>
                </a:solidFill>
              </a:rPr>
              <a:t>5. COMO SE DESTACAR POSITIVAMENTE NO PRIMEIRO EMPREGO?</a:t>
            </a:r>
          </a:p>
          <a:p>
            <a:endParaRPr lang="pt-BR" sz="2400" b="1" dirty="0">
              <a:solidFill>
                <a:srgbClr val="F03A17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📌 </a:t>
            </a:r>
            <a:r>
              <a:rPr lang="pt-BR" sz="2400" b="1" dirty="0">
                <a:solidFill>
                  <a:srgbClr val="005360"/>
                </a:solidFill>
              </a:rPr>
              <a:t>Situação:</a:t>
            </a:r>
            <a:br>
              <a:rPr lang="pt-BR" sz="2400" dirty="0">
                <a:solidFill>
                  <a:srgbClr val="005360"/>
                </a:solidFill>
              </a:rPr>
            </a:br>
            <a:r>
              <a:rPr lang="pt-BR" sz="2400" dirty="0">
                <a:solidFill>
                  <a:srgbClr val="005360"/>
                </a:solidFill>
              </a:rPr>
              <a:t>Carlos e Luísa começaram a trabalhar na mesma empresa no mesmo dia. </a:t>
            </a:r>
          </a:p>
          <a:p>
            <a:r>
              <a:rPr lang="pt-BR" sz="2400" dirty="0">
                <a:solidFill>
                  <a:srgbClr val="005360"/>
                </a:solidFill>
              </a:rPr>
              <a:t>Carlos faz apenas o básico do trabalho e espera ordens, enquanto Luísa é proativa, pergunta se pode ajudar e sugere pequenas melhorias na organização dos arquivos. Um mês depois, o chefe elogia Luísa na reunião da equipe.</a:t>
            </a:r>
          </a:p>
          <a:p>
            <a:endParaRPr lang="pt-BR" sz="2400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🎭 </a:t>
            </a:r>
            <a:r>
              <a:rPr lang="pt-BR" sz="2400" b="1" dirty="0">
                <a:solidFill>
                  <a:srgbClr val="005360"/>
                </a:solidFill>
              </a:rPr>
              <a:t>Simulação:</a:t>
            </a:r>
            <a:r>
              <a:rPr lang="pt-BR" sz="2400" dirty="0">
                <a:solidFill>
                  <a:srgbClr val="005360"/>
                </a:solidFill>
              </a:rPr>
              <a:t> Dois alunos representam Carlos e Luísa, e um terceiro faz o papel do chefe dando feedback.</a:t>
            </a:r>
          </a:p>
          <a:p>
            <a:endParaRPr lang="pt-BR" sz="2400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🔹 </a:t>
            </a:r>
            <a:r>
              <a:rPr lang="pt-BR" sz="2400" b="1" dirty="0">
                <a:solidFill>
                  <a:srgbClr val="005360"/>
                </a:solidFill>
              </a:rPr>
              <a:t>Pergunta:</a:t>
            </a:r>
            <a:r>
              <a:rPr lang="pt-BR" sz="2400" dirty="0">
                <a:solidFill>
                  <a:srgbClr val="005360"/>
                </a:solidFill>
              </a:rPr>
              <a:t> O que Luísa fez de diferente? Como Carlos poderia melhorar sua atitude?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5A26EC-A881-44F1-9472-A8E2A3E1B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0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E2BCFB-7E6D-4EB3-A44B-7872B40123D3}"/>
              </a:ext>
            </a:extLst>
          </p:cNvPr>
          <p:cNvSpPr txBox="1"/>
          <p:nvPr/>
        </p:nvSpPr>
        <p:spPr>
          <a:xfrm>
            <a:off x="2041008" y="1905506"/>
            <a:ext cx="810998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03A17"/>
                </a:solidFill>
              </a:rPr>
              <a:t>Conclusão</a:t>
            </a:r>
            <a:endParaRPr lang="pt-BR" sz="3200" b="1" dirty="0">
              <a:solidFill>
                <a:srgbClr val="F03A17"/>
              </a:solidFill>
            </a:endParaRPr>
          </a:p>
          <a:p>
            <a:endParaRPr lang="pt-BR" sz="3200" b="1" dirty="0">
              <a:solidFill>
                <a:srgbClr val="F03A17"/>
              </a:solidFill>
            </a:endParaRPr>
          </a:p>
          <a:p>
            <a:endParaRPr lang="pt-BR" sz="32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5360"/>
                </a:solidFill>
              </a:rPr>
              <a:t>O que você aprendeu hoje?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5360"/>
                </a:solidFill>
              </a:rPr>
              <a:t>Como se preparar melhor para essa transição?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9ED35D-AE78-470B-8DA0-0FE6305C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81" y="824764"/>
            <a:ext cx="2492594" cy="249259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A73DC2-F806-4CC2-AEF0-2DB0F90CD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E2BCFB-7E6D-4EB3-A44B-7872B40123D3}"/>
              </a:ext>
            </a:extLst>
          </p:cNvPr>
          <p:cNvSpPr txBox="1"/>
          <p:nvPr/>
        </p:nvSpPr>
        <p:spPr>
          <a:xfrm>
            <a:off x="3022969" y="4037311"/>
            <a:ext cx="6146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03A17"/>
                </a:solidFill>
              </a:rPr>
              <a:t>OBRIGADA POR PARTICIPAR!!!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A73DC2-F806-4CC2-AEF0-2DB0F90CD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C3E0199-546F-456D-8D0C-39CDFA764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563" y="903768"/>
            <a:ext cx="2705245" cy="27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 de texto 3">
            <a:extLst>
              <a:ext uri="{FF2B5EF4-FFF2-40B4-BE49-F238E27FC236}">
                <a16:creationId xmlns:a16="http://schemas.microsoft.com/office/drawing/2014/main" id="{C542A917-2DC0-41C3-A1A8-3D1A5C65E9C5}"/>
              </a:ext>
            </a:extLst>
          </p:cNvPr>
          <p:cNvSpPr txBox="1"/>
          <p:nvPr/>
        </p:nvSpPr>
        <p:spPr>
          <a:xfrm>
            <a:off x="1600200" y="1187509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BR" sz="4800" dirty="0">
                <a:solidFill>
                  <a:srgbClr val="A0EBDC"/>
                </a:solidFill>
              </a:rPr>
              <a:t>“O que vocês acham que muda ao começar a trabalhar?”</a:t>
            </a:r>
            <a:endParaRPr lang="pt-BR" sz="4800" b="1" dirty="0">
              <a:solidFill>
                <a:srgbClr val="A0EB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D0B12D-072A-4486-9AD9-334DFA8C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084" y="3062176"/>
            <a:ext cx="3353831" cy="335383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CDDC68-7805-400A-98FB-03A269CBB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E2104BA-9571-4B44-96E8-1E53C84DB00E}"/>
              </a:ext>
            </a:extLst>
          </p:cNvPr>
          <p:cNvSpPr txBox="1"/>
          <p:nvPr/>
        </p:nvSpPr>
        <p:spPr>
          <a:xfrm>
            <a:off x="1422990" y="1053776"/>
            <a:ext cx="93460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03A17"/>
                </a:solidFill>
              </a:rPr>
              <a:t>Mudanças ao Ingressar no Mundo do Trabalho</a:t>
            </a:r>
          </a:p>
          <a:p>
            <a:endParaRPr lang="pt-BR" sz="3600" dirty="0">
              <a:solidFill>
                <a:srgbClr val="F03A17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05360"/>
                </a:solidFill>
              </a:rPr>
              <a:t>Rotina e responsabilidades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05360"/>
                </a:solidFill>
              </a:rPr>
              <a:t>Comunicação e hierarquia profissional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05360"/>
                </a:solidFill>
              </a:rPr>
              <a:t>Expectativas vs. realidade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766CD9-FD28-4564-B02E-769F6F201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597" y="4061270"/>
            <a:ext cx="2380952" cy="238095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868142C-72F7-4032-872B-22D48980D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065" y="4023690"/>
            <a:ext cx="2248045" cy="22480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D7A101B-26C1-43EF-8F1E-9F44D3D20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2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01BC7B8-F94C-4115-B189-261B5D4ED59C}"/>
              </a:ext>
            </a:extLst>
          </p:cNvPr>
          <p:cNvSpPr txBox="1"/>
          <p:nvPr/>
        </p:nvSpPr>
        <p:spPr>
          <a:xfrm>
            <a:off x="2212901" y="612844"/>
            <a:ext cx="776619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03A17"/>
                </a:solidFill>
              </a:rPr>
              <a:t>Desafios Comuns</a:t>
            </a:r>
          </a:p>
          <a:p>
            <a:endParaRPr lang="pt-BR" sz="3600" dirty="0">
              <a:solidFill>
                <a:srgbClr val="005360"/>
              </a:solidFill>
            </a:endParaRPr>
          </a:p>
          <a:p>
            <a:endParaRPr lang="pt-BR" sz="36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05360"/>
                </a:solidFill>
              </a:rPr>
              <a:t>Falta de experiência e adaptação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05360"/>
                </a:solidFill>
              </a:rPr>
              <a:t>Conflitos e relacionamento interpessoal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05360"/>
                </a:solidFill>
              </a:rPr>
              <a:t>Gestão de tempo e produtividade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22278F-E8E3-4607-AB19-5BE09AB38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84" y="5128038"/>
            <a:ext cx="1202808" cy="12028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EAD21A-C9F0-4F2F-845A-52CB50198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84" y="1845707"/>
            <a:ext cx="1202808" cy="120280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6D6716D-ABCF-426F-822F-85847C5AE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904" y="1942948"/>
            <a:ext cx="2785730" cy="278573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EBD30E6-BE51-46BF-8E85-23F0A955B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7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65A44A06-D91A-4579-A806-6FD3105714DA}"/>
              </a:ext>
            </a:extLst>
          </p:cNvPr>
          <p:cNvSpPr txBox="1"/>
          <p:nvPr/>
        </p:nvSpPr>
        <p:spPr>
          <a:xfrm>
            <a:off x="2320113" y="1041294"/>
            <a:ext cx="75517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03A17"/>
                </a:solidFill>
              </a:rPr>
              <a:t>Competências Essenciais para o Sucesso</a:t>
            </a:r>
          </a:p>
          <a:p>
            <a:endParaRPr lang="pt-BR" sz="3200" b="1" dirty="0">
              <a:solidFill>
                <a:srgbClr val="005360"/>
              </a:solidFill>
            </a:endParaRPr>
          </a:p>
          <a:p>
            <a:endParaRPr lang="pt-BR" sz="32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5360"/>
                </a:solidFill>
              </a:rPr>
              <a:t>Inteligência emocional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5360"/>
                </a:solidFill>
              </a:rPr>
              <a:t>Trabalho em equipe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5360"/>
                </a:solidFill>
              </a:rPr>
              <a:t>Adaptabilidade e aprendizado contínuo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9E8B630-6EF5-45D6-A3B8-C8FF0F72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43" y="4503483"/>
            <a:ext cx="1554569" cy="155456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488F0BC-2BD6-476D-BEBB-39914F814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03852"/>
            <a:ext cx="3213836" cy="321383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F5E6949-BE69-4010-BC00-CA9DA9573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87" y="1786270"/>
            <a:ext cx="1430079" cy="143007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AAC51A2-CBF5-414D-9D88-AB5D1367A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7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2A53C8-B4ED-46E7-B347-BFA6833D225C}"/>
              </a:ext>
            </a:extLst>
          </p:cNvPr>
          <p:cNvSpPr txBox="1"/>
          <p:nvPr/>
        </p:nvSpPr>
        <p:spPr>
          <a:xfrm>
            <a:off x="2341378" y="1659285"/>
            <a:ext cx="75092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03A17"/>
                </a:solidFill>
              </a:rPr>
              <a:t>Cenário Atual do Mercado de Trabalho</a:t>
            </a:r>
          </a:p>
          <a:p>
            <a:endParaRPr lang="pt-BR" sz="3200" b="1" dirty="0">
              <a:solidFill>
                <a:srgbClr val="F03A17"/>
              </a:solidFill>
            </a:endParaRPr>
          </a:p>
          <a:p>
            <a:endParaRPr lang="pt-BR" sz="32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5360"/>
                </a:solidFill>
              </a:rPr>
              <a:t>Tecnologia e novas formas de trabalho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53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5360"/>
                </a:solidFill>
              </a:rPr>
              <a:t>Empregabilidade e áreas em alta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C0800E-060F-4A62-8D31-FF9B5CEFF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76" y="2599116"/>
            <a:ext cx="2067292" cy="20672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F225FF8-BEB2-4CBE-B9F9-0418EB786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67" y="3912781"/>
            <a:ext cx="2067292" cy="20672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6D8CAC7-E228-424B-877F-8C9FB62B7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6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13A3E7-3033-41E5-BA24-C07CF98F8386}"/>
              </a:ext>
            </a:extLst>
          </p:cNvPr>
          <p:cNvSpPr txBox="1"/>
          <p:nvPr/>
        </p:nvSpPr>
        <p:spPr>
          <a:xfrm>
            <a:off x="3047114" y="421965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5EB2AB"/>
                </a:solidFill>
              </a:rPr>
              <a:t>BRAINSTORM</a:t>
            </a:r>
            <a:endParaRPr lang="pt-BR" sz="3600" dirty="0">
              <a:solidFill>
                <a:srgbClr val="5EB2AB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AA5FDB-9BF9-405E-BBE4-E39CEB197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446" y="312971"/>
            <a:ext cx="1510650" cy="15106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C91A940-C247-4012-9B54-67F5ED11615D}"/>
              </a:ext>
            </a:extLst>
          </p:cNvPr>
          <p:cNvSpPr txBox="1"/>
          <p:nvPr/>
        </p:nvSpPr>
        <p:spPr>
          <a:xfrm>
            <a:off x="1034904" y="1282050"/>
            <a:ext cx="101221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03A17"/>
                </a:solidFill>
              </a:rPr>
              <a:t>1. O QUE FAZER QUANDO UM CHEFE FAZ CRÍTICAS DURAS?</a:t>
            </a:r>
          </a:p>
          <a:p>
            <a:endParaRPr lang="pt-BR" sz="2400" b="1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📌 </a:t>
            </a:r>
            <a:r>
              <a:rPr lang="pt-BR" sz="2400" b="1" dirty="0">
                <a:solidFill>
                  <a:srgbClr val="005360"/>
                </a:solidFill>
              </a:rPr>
              <a:t>Situação:</a:t>
            </a:r>
            <a:br>
              <a:rPr lang="pt-BR" sz="2400" dirty="0">
                <a:solidFill>
                  <a:srgbClr val="005360"/>
                </a:solidFill>
              </a:rPr>
            </a:br>
            <a:r>
              <a:rPr lang="pt-BR" sz="2400" dirty="0">
                <a:solidFill>
                  <a:srgbClr val="005360"/>
                </a:solidFill>
              </a:rPr>
              <a:t>Marcos começou a trabalhar como assistente administrativo há um mês. </a:t>
            </a:r>
          </a:p>
          <a:p>
            <a:r>
              <a:rPr lang="pt-BR" sz="2400" dirty="0">
                <a:solidFill>
                  <a:srgbClr val="005360"/>
                </a:solidFill>
              </a:rPr>
              <a:t>Ele cometeu um erro ao preencher uma planilha e o chefe chamou sua atenção na frente dos colegas, dizendo em um tom ríspido:</a:t>
            </a:r>
          </a:p>
          <a:p>
            <a:endParaRPr lang="pt-BR" sz="2400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🎭 </a:t>
            </a:r>
            <a:r>
              <a:rPr lang="pt-BR" sz="2400" b="1" dirty="0">
                <a:solidFill>
                  <a:srgbClr val="005360"/>
                </a:solidFill>
              </a:rPr>
              <a:t>Simulação:</a:t>
            </a:r>
            <a:r>
              <a:rPr lang="pt-BR" sz="2400" dirty="0">
                <a:solidFill>
                  <a:srgbClr val="005360"/>
                </a:solidFill>
              </a:rPr>
              <a:t> Dois alunos representam Marcos e o chefe.</a:t>
            </a:r>
          </a:p>
          <a:p>
            <a:br>
              <a:rPr lang="pt-BR" sz="2400" dirty="0">
                <a:solidFill>
                  <a:srgbClr val="005360"/>
                </a:solidFill>
              </a:rPr>
            </a:br>
            <a:r>
              <a:rPr lang="pt-BR" sz="2400" dirty="0">
                <a:solidFill>
                  <a:srgbClr val="005360"/>
                </a:solidFill>
              </a:rPr>
              <a:t>🗣 </a:t>
            </a:r>
            <a:r>
              <a:rPr lang="pt-BR" sz="2400" i="1" dirty="0">
                <a:solidFill>
                  <a:srgbClr val="005360"/>
                </a:solidFill>
              </a:rPr>
              <a:t>"Você precisa prestar mais atenção! Se continuar errando assim, vai prejudicar o trabalho da equipe.“</a:t>
            </a:r>
          </a:p>
          <a:p>
            <a:endParaRPr lang="pt-BR" sz="2400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🔹 </a:t>
            </a:r>
            <a:r>
              <a:rPr lang="pt-BR" sz="2400" b="1" dirty="0">
                <a:solidFill>
                  <a:srgbClr val="005360"/>
                </a:solidFill>
              </a:rPr>
              <a:t>Pergunta:</a:t>
            </a:r>
            <a:r>
              <a:rPr lang="pt-BR" sz="2400" dirty="0">
                <a:solidFill>
                  <a:srgbClr val="005360"/>
                </a:solidFill>
              </a:rPr>
              <a:t> Como Marcos deve reagir? O que ele pode fazer para aprender com essa situação?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DFB7121-EDE6-45F3-A8CD-8E3EC1BC5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1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E6DD47E-8573-4CDD-A06C-D7BB36AA2FE9}"/>
              </a:ext>
            </a:extLst>
          </p:cNvPr>
          <p:cNvSpPr txBox="1"/>
          <p:nvPr/>
        </p:nvSpPr>
        <p:spPr>
          <a:xfrm>
            <a:off x="659219" y="997826"/>
            <a:ext cx="109302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03A17"/>
                </a:solidFill>
              </a:rPr>
              <a:t>2. COMO LIDAR COM UM COLEGA QUE NÃO COLABORA?</a:t>
            </a:r>
          </a:p>
          <a:p>
            <a:endParaRPr lang="pt-BR" sz="2400" b="1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📌 </a:t>
            </a:r>
            <a:r>
              <a:rPr lang="pt-BR" sz="2400" b="1" dirty="0">
                <a:solidFill>
                  <a:srgbClr val="005360"/>
                </a:solidFill>
              </a:rPr>
              <a:t>Situação:</a:t>
            </a:r>
            <a:br>
              <a:rPr lang="pt-BR" sz="2400" dirty="0">
                <a:solidFill>
                  <a:srgbClr val="005360"/>
                </a:solidFill>
              </a:rPr>
            </a:br>
            <a:r>
              <a:rPr lang="pt-BR" sz="2400" dirty="0">
                <a:solidFill>
                  <a:srgbClr val="005360"/>
                </a:solidFill>
              </a:rPr>
              <a:t>Ana e Carlos trabalham juntos em um escritório. </a:t>
            </a:r>
          </a:p>
          <a:p>
            <a:r>
              <a:rPr lang="pt-BR" sz="2400" dirty="0">
                <a:solidFill>
                  <a:srgbClr val="005360"/>
                </a:solidFill>
              </a:rPr>
              <a:t>O chefe pediu que preparassem um relatório até sexta-feira. </a:t>
            </a:r>
          </a:p>
          <a:p>
            <a:r>
              <a:rPr lang="pt-BR" sz="2400" dirty="0">
                <a:solidFill>
                  <a:srgbClr val="005360"/>
                </a:solidFill>
              </a:rPr>
              <a:t>Ana está se esforçando, mas Carlos procrastina, não responde mensagens e sempre dá desculpas. </a:t>
            </a:r>
          </a:p>
          <a:p>
            <a:r>
              <a:rPr lang="pt-BR" sz="2400" dirty="0">
                <a:solidFill>
                  <a:srgbClr val="005360"/>
                </a:solidFill>
              </a:rPr>
              <a:t>Na quinta-feira, Ana percebe que Carlos não fez sua parte.</a:t>
            </a:r>
          </a:p>
          <a:p>
            <a:endParaRPr lang="pt-BR" sz="2400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🎭 </a:t>
            </a:r>
            <a:r>
              <a:rPr lang="pt-BR" sz="2400" b="1" dirty="0">
                <a:solidFill>
                  <a:srgbClr val="005360"/>
                </a:solidFill>
              </a:rPr>
              <a:t>Simulação:</a:t>
            </a:r>
            <a:r>
              <a:rPr lang="pt-BR" sz="2400" dirty="0">
                <a:solidFill>
                  <a:srgbClr val="005360"/>
                </a:solidFill>
              </a:rPr>
              <a:t> Dois alunos representam Ana e Carlos. Um terceiro pode interpretar um colega que dá conselhos para Ana.</a:t>
            </a:r>
          </a:p>
          <a:p>
            <a:endParaRPr lang="pt-BR" sz="2400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🔹 </a:t>
            </a:r>
            <a:r>
              <a:rPr lang="pt-BR" sz="2400" b="1" dirty="0">
                <a:solidFill>
                  <a:srgbClr val="005360"/>
                </a:solidFill>
              </a:rPr>
              <a:t>Pergunta:</a:t>
            </a:r>
            <a:r>
              <a:rPr lang="pt-BR" sz="2400" dirty="0">
                <a:solidFill>
                  <a:srgbClr val="005360"/>
                </a:solidFill>
              </a:rPr>
              <a:t> O que Ana pode fazer? Deve falar com Carlos ou diretamente com o chefe?</a:t>
            </a:r>
          </a:p>
          <a:p>
            <a:endParaRPr lang="pt-BR" sz="2400" dirty="0">
              <a:solidFill>
                <a:srgbClr val="00536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41425D-48BB-46F2-B122-BA676172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446" y="312971"/>
            <a:ext cx="1510650" cy="15106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08229C-B8F3-4239-934D-BDD2E3295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4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78BC8C56-12F1-45C1-88DB-2452D6905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446" y="312971"/>
            <a:ext cx="1510650" cy="15106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128F5B-A473-45B5-866F-77C0ED096AF2}"/>
              </a:ext>
            </a:extLst>
          </p:cNvPr>
          <p:cNvSpPr txBox="1"/>
          <p:nvPr/>
        </p:nvSpPr>
        <p:spPr>
          <a:xfrm>
            <a:off x="758456" y="1536174"/>
            <a:ext cx="106750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03A17"/>
                </a:solidFill>
              </a:rPr>
              <a:t>3. COMO SUPERAR O MEDO DE FALAR EM PÚBLICO NO TRABALHO?</a:t>
            </a:r>
          </a:p>
          <a:p>
            <a:endParaRPr lang="pt-BR" sz="2400" b="1" dirty="0">
              <a:solidFill>
                <a:srgbClr val="F03A17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📌 </a:t>
            </a:r>
            <a:r>
              <a:rPr lang="pt-BR" sz="2400" b="1" dirty="0">
                <a:solidFill>
                  <a:srgbClr val="005360"/>
                </a:solidFill>
              </a:rPr>
              <a:t>Situação:</a:t>
            </a:r>
            <a:br>
              <a:rPr lang="pt-BR" sz="2400" dirty="0">
                <a:solidFill>
                  <a:srgbClr val="005360"/>
                </a:solidFill>
              </a:rPr>
            </a:br>
            <a:r>
              <a:rPr lang="pt-BR" sz="2400" dirty="0">
                <a:solidFill>
                  <a:srgbClr val="005360"/>
                </a:solidFill>
              </a:rPr>
              <a:t>Beatriz foi contratada para um estágio e, após duas semanas, seu chefe pede para que ela apresente um resumo de um relatório para a equipe. </a:t>
            </a:r>
          </a:p>
          <a:p>
            <a:r>
              <a:rPr lang="pt-BR" sz="2400" dirty="0">
                <a:solidFill>
                  <a:srgbClr val="005360"/>
                </a:solidFill>
              </a:rPr>
              <a:t>Ela começa a tremer e sua mente fica em branco.</a:t>
            </a:r>
          </a:p>
          <a:p>
            <a:endParaRPr lang="pt-BR" sz="2400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🎭 </a:t>
            </a:r>
            <a:r>
              <a:rPr lang="pt-BR" sz="2400" b="1" dirty="0">
                <a:solidFill>
                  <a:srgbClr val="005360"/>
                </a:solidFill>
              </a:rPr>
              <a:t>Simulação:</a:t>
            </a:r>
            <a:r>
              <a:rPr lang="pt-BR" sz="2400" dirty="0">
                <a:solidFill>
                  <a:srgbClr val="005360"/>
                </a:solidFill>
              </a:rPr>
              <a:t> Um aluno representa Beatriz e outro pode fazer o papel do chefe. </a:t>
            </a:r>
          </a:p>
          <a:p>
            <a:endParaRPr lang="pt-BR" sz="2400" dirty="0">
              <a:solidFill>
                <a:srgbClr val="005360"/>
              </a:solidFill>
            </a:endParaRPr>
          </a:p>
          <a:p>
            <a:r>
              <a:rPr lang="pt-BR" sz="2400" dirty="0">
                <a:solidFill>
                  <a:srgbClr val="005360"/>
                </a:solidFill>
              </a:rPr>
              <a:t>🔹 </a:t>
            </a:r>
            <a:r>
              <a:rPr lang="pt-BR" sz="2400" b="1" dirty="0">
                <a:solidFill>
                  <a:srgbClr val="005360"/>
                </a:solidFill>
              </a:rPr>
              <a:t>Pergunta:</a:t>
            </a:r>
            <a:r>
              <a:rPr lang="pt-BR" sz="2400" dirty="0">
                <a:solidFill>
                  <a:srgbClr val="005360"/>
                </a:solidFill>
              </a:rPr>
              <a:t> O que ela pode fazer para se sentir mais segura?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3295093-F8AC-4D9B-BE74-80187629D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4" y="131320"/>
            <a:ext cx="772448" cy="7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97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0">
      <a:dk1>
        <a:srgbClr val="000000"/>
      </a:dk1>
      <a:lt1>
        <a:srgbClr val="FFFFFF"/>
      </a:lt1>
      <a:dk2>
        <a:srgbClr val="5F7174"/>
      </a:dk2>
      <a:lt2>
        <a:srgbClr val="CFF6CF"/>
      </a:lt2>
      <a:accent1>
        <a:srgbClr val="69888C"/>
      </a:accent1>
      <a:accent2>
        <a:srgbClr val="5F7174"/>
      </a:accent2>
      <a:accent3>
        <a:srgbClr val="A5E659"/>
      </a:accent3>
      <a:accent4>
        <a:srgbClr val="00A6C0"/>
      </a:accent4>
      <a:accent5>
        <a:srgbClr val="32D9CB"/>
      </a:accent5>
      <a:accent6>
        <a:srgbClr val="99EC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22379321" id="{5144A6AF-747B-48AE-B4FF-29964A64C315}" vid="{577088AD-435F-44B9-B1E8-3F5843EE4ED5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22379321" id="{5144A6AF-747B-48AE-B4FF-29964A64C315}" vid="{26852EB7-01AA-416A-ABDC-8AE6652BC1E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631</Words>
  <Application>Microsoft Office PowerPoint</Application>
  <PresentationFormat>Widescreen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1_Tema do Office</vt:lpstr>
      <vt:lpstr>Mudanças e desafios ao ingressar no mundo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Mudanças e desafios ao ingressar no mundo do trabalho</dc:title>
  <dc:subject/>
  <dc:creator>Simone de Cassia</dc:creator>
  <cp:keywords/>
  <dc:description/>
  <cp:lastModifiedBy>Simone de Cassia</cp:lastModifiedBy>
  <cp:revision>18</cp:revision>
  <dcterms:created xsi:type="dcterms:W3CDTF">2025-03-06T13:49:38Z</dcterms:created>
  <dcterms:modified xsi:type="dcterms:W3CDTF">2025-03-06T15:35:50Z</dcterms:modified>
  <cp:category/>
</cp:coreProperties>
</file>